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  <p:sldId id="311" r:id="rId63"/>
    <p:sldId id="312" r:id="rId64"/>
    <p:sldId id="313" r:id="rId65"/>
    <p:sldId id="314" r:id="rId66"/>
    <p:sldId id="315" r:id="rId67"/>
    <p:sldId id="316" r:id="rId68"/>
    <p:sldId id="317" r:id="rId69"/>
    <p:sldId id="318" r:id="rId7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Relationship Id="rId63" Type="http://schemas.openxmlformats.org/officeDocument/2006/relationships/slide" Target="slides/slide56.xml"/><Relationship Id="rId64" Type="http://schemas.openxmlformats.org/officeDocument/2006/relationships/slide" Target="slides/slide57.xml"/><Relationship Id="rId65" Type="http://schemas.openxmlformats.org/officeDocument/2006/relationships/slide" Target="slides/slide58.xml"/><Relationship Id="rId66" Type="http://schemas.openxmlformats.org/officeDocument/2006/relationships/slide" Target="slides/slide59.xml"/><Relationship Id="rId67" Type="http://schemas.openxmlformats.org/officeDocument/2006/relationships/slide" Target="slides/slide60.xml"/><Relationship Id="rId68" Type="http://schemas.openxmlformats.org/officeDocument/2006/relationships/slide" Target="slides/slide61.xml"/><Relationship Id="rId69" Type="http://schemas.openxmlformats.org/officeDocument/2006/relationships/slide" Target="slides/slide62.xml"/><Relationship Id="rId70" Type="http://schemas.openxmlformats.org/officeDocument/2006/relationships/slide" Target="slides/slide6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  <a:lvl2pPr marL="740833" indent="-296333" algn="ctr">
              <a:spcBef>
                <a:spcPts val="0"/>
              </a:spcBef>
              <a:defRPr sz="2400"/>
            </a:lvl2pPr>
            <a:lvl3pPr marL="1185333" indent="-296333" algn="ctr">
              <a:spcBef>
                <a:spcPts val="0"/>
              </a:spcBef>
              <a:defRPr sz="2400"/>
            </a:lvl3pPr>
            <a:lvl4pPr marL="1629833" indent="-296333" algn="ctr">
              <a:spcBef>
                <a:spcPts val="0"/>
              </a:spcBef>
              <a:defRPr sz="2400"/>
            </a:lvl4pPr>
            <a:lvl5pPr marL="2074333" indent="-296333" algn="ctr">
              <a:spcBef>
                <a:spcPts val="0"/>
              </a:spcBef>
              <a:defRPr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/>
          <p:nvPr>
            <p:ph type="body" sz="quarter" idx="13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3800"/>
            </a:pP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2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egrimes@igpp.ucla.edu?subject=" TargetMode="External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about/processing/" TargetMode="External"/><Relationship Id="rId3" Type="http://schemas.openxmlformats.org/officeDocument/2006/relationships/hyperlink" Target="https://lasp.colorado.edu/mms/sdc/public/data/" TargetMode="External"/><Relationship Id="rId4" Type="http://schemas.openxmlformats.org/officeDocument/2006/relationships/hyperlink" Target="https://lasp.colorado.edu/mms/sdc/public/search/" TargetMode="External"/><Relationship Id="rId5" Type="http://schemas.openxmlformats.org/officeDocument/2006/relationships/hyperlink" Target="https://lasp.colorado.edu/mms/sdc/public/quicklook/" TargetMode="Externa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ields/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ields/" TargetMode="Externa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ields/" TargetMode="Externa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pi/" TargetMode="External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fpi/" TargetMode="Externa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hpca/" TargetMode="Externa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hpca/" TargetMode="Externa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epd/" TargetMode="Externa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lasp.colorado.edu/mms/sdc/public/datasets/epd/" TargetMode="External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pedas.org/wiki/index.php?title=Downloads_and_Installation" TargetMode="External"/><Relationship Id="rId3" Type="http://schemas.openxmlformats.org/officeDocument/2006/relationships/image" Target="../media/image2.png"/></Relationships>
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png"/></Relationships>
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6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groups.google.com/forum/#!forum/spedas" TargetMode="External"/><Relationship Id="rId3" Type="http://schemas.openxmlformats.org/officeDocument/2006/relationships/hyperlink" Target="http://spedas.org/wiki/" TargetMode="External"/><Relationship Id="rId4" Type="http://schemas.openxmlformats.org/officeDocument/2006/relationships/hyperlink" Target="mailto:egrimes@igpp.ucla.edu?subject=" TargetMode="External"/></Relationships>
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spedas.org/mms/mms_bergen_2018.pdf" TargetMode="External"/></Relationships>
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subTitle" sz="quarter" idx="1"/>
          </p:nvPr>
        </p:nvSpPr>
        <p:spPr>
          <a:xfrm>
            <a:off x="1270000" y="7751233"/>
            <a:ext cx="10464800" cy="113030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pPr/>
            <a:r>
              <a:t>MMS plug-ins for SPEDAS</a:t>
            </a:r>
          </a:p>
        </p:txBody>
      </p:sp>
      <p:sp>
        <p:nvSpPr>
          <p:cNvPr id="120" name="Shape 121"/>
          <p:cNvSpPr txBox="1"/>
          <p:nvPr/>
        </p:nvSpPr>
        <p:spPr>
          <a:xfrm>
            <a:off x="1270000" y="8424333"/>
            <a:ext cx="10464800" cy="11303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>
              <a:lnSpc>
                <a:spcPct val="150000"/>
              </a:lnSpc>
              <a:defRPr sz="2400"/>
            </a:pPr>
            <a:r>
              <a:t>Eric Grimes (</a:t>
            </a:r>
            <a:r>
              <a: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egrimes@igpp.ucla.edu</a:t>
            </a:r>
            <a:r>
              <a:t>)</a:t>
            </a:r>
          </a:p>
          <a:p>
            <a:pPr>
              <a:lnSpc>
                <a:spcPct val="150000"/>
              </a:lnSpc>
              <a:defRPr sz="2400"/>
            </a:pPr>
            <a:r>
              <a:t>MMS Community Workshop, </a:t>
            </a:r>
            <a:r>
              <a:t>June 11, 2018</a:t>
            </a:r>
          </a:p>
        </p:txBody>
      </p:sp>
      <p:grpSp>
        <p:nvGrpSpPr>
          <p:cNvPr id="123" name="Image Gallery"/>
          <p:cNvGrpSpPr/>
          <p:nvPr/>
        </p:nvGrpSpPr>
        <p:grpSpPr>
          <a:xfrm>
            <a:off x="1264355" y="730955"/>
            <a:ext cx="10476090" cy="7301090"/>
            <a:chOff x="0" y="0"/>
            <a:chExt cx="10476089" cy="7301089"/>
          </a:xfrm>
        </p:grpSpPr>
        <p:pic>
          <p:nvPicPr>
            <p:cNvPr id="121" name="mms1_fpi_i_2015-10-16-13-06-15.684.png" descr="mms1_fpi_i_2015-10-16-13-06-15.684.png"/>
            <p:cNvPicPr>
              <a:picLocks noChangeAspect="1"/>
            </p:cNvPicPr>
            <p:nvPr/>
          </p:nvPicPr>
          <p:blipFill>
            <a:blip r:embed="rId3">
              <a:extLst/>
            </a:blip>
            <a:srcRect l="0" t="120" r="0" b="120"/>
            <a:stretch>
              <a:fillRect/>
            </a:stretch>
          </p:blipFill>
          <p:spPr>
            <a:xfrm>
              <a:off x="0" y="0"/>
              <a:ext cx="10476090" cy="67930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22" name="Rectangle"/>
            <p:cNvSpPr/>
            <p:nvPr/>
          </p:nvSpPr>
          <p:spPr>
            <a:xfrm>
              <a:off x="0" y="6869289"/>
              <a:ext cx="10476090" cy="431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76200" tIns="76200" rIns="76200" bIns="76200" numCol="1" anchor="t">
              <a:noAutofit/>
            </a:bodyPr>
            <a:lstStyle>
              <a:lvl1pPr>
                <a:defRPr sz="1800"/>
              </a:lvl1pPr>
            </a:lstStyle>
            <a:p>
              <a:pPr/>
              <a:r>
                <a:t> 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69" name="Shape 16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local_data_dir</a:t>
            </a:r>
          </a:p>
          <a:p>
            <a:pPr lvl="1"/>
            <a:r>
              <a:t>mirror_data_dir</a:t>
            </a:r>
          </a:p>
          <a:p>
            <a:pPr lvl="1"/>
            <a:r>
              <a:t>cdf_filenames</a:t>
            </a:r>
          </a:p>
          <a:p>
            <a:pPr lvl="1"/>
            <a:r>
              <a:t>cdf_version</a:t>
            </a:r>
          </a:p>
          <a:p>
            <a:pPr lvl="1"/>
            <a:r>
              <a:t>min_version</a:t>
            </a:r>
          </a:p>
          <a:p>
            <a:pPr lvl="1"/>
            <a:r>
              <a:t>latest_version</a:t>
            </a:r>
          </a:p>
        </p:txBody>
      </p:sp>
      <p:sp>
        <p:nvSpPr>
          <p:cNvPr id="170" name="Shape 164"/>
          <p:cNvSpPr txBox="1"/>
          <p:nvPr/>
        </p:nvSpPr>
        <p:spPr>
          <a:xfrm>
            <a:off x="5484862" y="2671258"/>
            <a:ext cx="6699052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local_data_dir=</a:t>
            </a:r>
            <a:r>
              <a:rPr>
                <a:solidFill>
                  <a:srgbClr val="FF2600"/>
                </a:solidFill>
              </a:rPr>
              <a:t>'/Users/eric/mydata/'</a:t>
            </a:r>
          </a:p>
        </p:txBody>
      </p:sp>
      <p:sp>
        <p:nvSpPr>
          <p:cNvPr id="171" name="Shape 165"/>
          <p:cNvSpPr txBox="1"/>
          <p:nvPr/>
        </p:nvSpPr>
        <p:spPr>
          <a:xfrm>
            <a:off x="5465448" y="4821791"/>
            <a:ext cx="5235775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cdf_filenames=data_file_list</a:t>
            </a:r>
          </a:p>
        </p:txBody>
      </p:sp>
      <p:sp>
        <p:nvSpPr>
          <p:cNvPr id="172" name="Shape 166"/>
          <p:cNvSpPr txBox="1"/>
          <p:nvPr/>
        </p:nvSpPr>
        <p:spPr>
          <a:xfrm>
            <a:off x="5487527" y="5905524"/>
            <a:ext cx="3589587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cdf_version=</a:t>
            </a:r>
            <a:r>
              <a:rPr>
                <a:solidFill>
                  <a:srgbClr val="FF2600"/>
                </a:solidFill>
              </a:rPr>
              <a:t>'3.0.0'</a:t>
            </a:r>
          </a:p>
        </p:txBody>
      </p:sp>
      <p:sp>
        <p:nvSpPr>
          <p:cNvPr id="173" name="Shape 167"/>
          <p:cNvSpPr txBox="1"/>
          <p:nvPr/>
        </p:nvSpPr>
        <p:spPr>
          <a:xfrm>
            <a:off x="5487527" y="6989257"/>
            <a:ext cx="3589587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min_version=</a:t>
            </a:r>
            <a:r>
              <a:rPr>
                <a:solidFill>
                  <a:srgbClr val="FF2600"/>
                </a:solidFill>
              </a:rPr>
              <a:t>'3.0.0'</a:t>
            </a:r>
          </a:p>
        </p:txBody>
      </p:sp>
      <p:sp>
        <p:nvSpPr>
          <p:cNvPr id="174" name="Shape 168"/>
          <p:cNvSpPr txBox="1"/>
          <p:nvPr/>
        </p:nvSpPr>
        <p:spPr>
          <a:xfrm>
            <a:off x="5518037" y="8072990"/>
            <a:ext cx="2857948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/latest_version</a:t>
            </a:r>
          </a:p>
        </p:txBody>
      </p:sp>
      <p:sp>
        <p:nvSpPr>
          <p:cNvPr id="175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sp>
        <p:nvSpPr>
          <p:cNvPr id="176" name="Shape 164"/>
          <p:cNvSpPr txBox="1"/>
          <p:nvPr/>
        </p:nvSpPr>
        <p:spPr>
          <a:xfrm>
            <a:off x="5484862" y="3738058"/>
            <a:ext cx="7613601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mirror_data_dir=</a:t>
            </a:r>
            <a:r>
              <a:rPr>
                <a:solidFill>
                  <a:srgbClr val="FF2600"/>
                </a:solidFill>
              </a:rPr>
              <a:t>'/path/to/network/drive/'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79" name="Shape 172"/>
          <p:cNvSpPr txBox="1"/>
          <p:nvPr>
            <p:ph type="body" idx="1"/>
          </p:nvPr>
        </p:nvSpPr>
        <p:spPr>
          <a:xfrm>
            <a:off x="952500" y="2440515"/>
            <a:ext cx="11099800" cy="6286503"/>
          </a:xfrm>
          <a:prstGeom prst="rect">
            <a:avLst/>
          </a:prstGeom>
        </p:spPr>
        <p:txBody>
          <a:bodyPr anchor="t"/>
          <a:lstStyle>
            <a:lvl1pPr marL="0" indent="0">
              <a:buSzTx/>
              <a:buNone/>
              <a:defRPr sz="2800"/>
            </a:lvl1pPr>
          </a:lstStyle>
          <a:p>
            <a:pPr/>
            <a:r>
              <a:t>For a complete list of keywords and their descriptions, see the header for the load routine you’re interested in, e.g., </a:t>
            </a:r>
          </a:p>
        </p:txBody>
      </p:sp>
      <p:sp>
        <p:nvSpPr>
          <p:cNvPr id="180" name="Shape 173"/>
          <p:cNvSpPr txBox="1"/>
          <p:nvPr/>
        </p:nvSpPr>
        <p:spPr>
          <a:xfrm>
            <a:off x="1781049" y="3710528"/>
            <a:ext cx="9442699" cy="59816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PROCEDURE: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mms_load_fpi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PURPOSE: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Load data from the Fast Plasma Investigation (FPI) onboard MMS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KEYWORDS: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trange:       time range of interest [starttime, endtime] with the format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['YYYY-MM-DD','YYYY-MM-DD'] or to specify more or less than a day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['YYYY-MM-DD/hh:mm:ss','YYYY-MM-DD/hh:mm:ss']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probes:       list of probes, valid values for MMS probes are ['1','2','3','4'].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If no probe is specified the default is probe '3'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level:        indicates level of data processing. FPI levels currently include 'l2',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'l1b', 'sitl', 'ql'.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datatype:     valid datatypes are: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  Quicklook: ['des', 'dis']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  SITL: '' (none; loads both electron and ion data from single CDF)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  L1b/L2: ['des-dist', 'dis-dist', 'dis-moms', 'des-moms']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data_rate:    instrument data rates for MMS FPI include 'fast', 'brst'.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local_data_dir: local directory to store the CDF files; should be set if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you're on *nix or OSX, the default currently assumes Windows (c:\data\mms\)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source:       specifies a different system variable. By default the MMS mission system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variable is !mms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get_support_data: load support data (defined by support_data attribute in the CDF)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tplotnames:   returns a list of the names of the tplot variables loaded by the load routine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no_color_setup: don't setup graphics configuration; use this keyword when you're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using  this load routine from a terminal without an X server running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time_clip:    clip the data to the requested time range; note that if you do not use </a:t>
            </a:r>
          </a:p>
          <a:p>
            <a:pPr algn="l" defTabSz="457200">
              <a:defRPr sz="12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                      this keyword you may load a longer time range than requested</a:t>
            </a:r>
          </a:p>
        </p:txBody>
      </p:sp>
      <p:sp>
        <p:nvSpPr>
          <p:cNvPr id="181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7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SDC Data Availability</a:t>
            </a:r>
          </a:p>
        </p:txBody>
      </p:sp>
      <p:sp>
        <p:nvSpPr>
          <p:cNvPr id="184" name="Shape 177"/>
          <p:cNvSpPr txBox="1"/>
          <p:nvPr/>
        </p:nvSpPr>
        <p:spPr>
          <a:xfrm>
            <a:off x="275335" y="3076045"/>
            <a:ext cx="1245412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https://lasp.colorado.edu/mms/sdc/public/about/processing/</a:t>
            </a:r>
          </a:p>
        </p:txBody>
      </p:sp>
      <p:sp>
        <p:nvSpPr>
          <p:cNvPr id="185" name="Shape 178"/>
          <p:cNvSpPr txBox="1"/>
          <p:nvPr/>
        </p:nvSpPr>
        <p:spPr>
          <a:xfrm>
            <a:off x="228946" y="2470150"/>
            <a:ext cx="617997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Browse the status of the data:</a:t>
            </a:r>
          </a:p>
        </p:txBody>
      </p:sp>
      <p:sp>
        <p:nvSpPr>
          <p:cNvPr id="186" name="Shape 179"/>
          <p:cNvSpPr txBox="1"/>
          <p:nvPr/>
        </p:nvSpPr>
        <p:spPr>
          <a:xfrm>
            <a:off x="182355" y="4196291"/>
            <a:ext cx="450204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Browse the data files:</a:t>
            </a:r>
          </a:p>
        </p:txBody>
      </p:sp>
      <p:sp>
        <p:nvSpPr>
          <p:cNvPr id="187" name="Shape 180"/>
          <p:cNvSpPr txBox="1"/>
          <p:nvPr/>
        </p:nvSpPr>
        <p:spPr>
          <a:xfrm>
            <a:off x="1605102" y="4875211"/>
            <a:ext cx="979459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https://lasp.colorado.edu/mms/sdc/public/data/</a:t>
            </a:r>
          </a:p>
        </p:txBody>
      </p:sp>
      <p:sp>
        <p:nvSpPr>
          <p:cNvPr id="188" name="Shape 181"/>
          <p:cNvSpPr txBox="1"/>
          <p:nvPr/>
        </p:nvSpPr>
        <p:spPr>
          <a:xfrm>
            <a:off x="1367814" y="6677553"/>
            <a:ext cx="1026917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https://lasp.colorado.edu/mms/sdc/public/search/</a:t>
            </a:r>
          </a:p>
        </p:txBody>
      </p:sp>
      <p:sp>
        <p:nvSpPr>
          <p:cNvPr id="189" name="Shape 182"/>
          <p:cNvSpPr txBox="1"/>
          <p:nvPr/>
        </p:nvSpPr>
        <p:spPr>
          <a:xfrm>
            <a:off x="245880" y="5998632"/>
            <a:ext cx="4324198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Search for data files:</a:t>
            </a:r>
          </a:p>
        </p:txBody>
      </p:sp>
      <p:sp>
        <p:nvSpPr>
          <p:cNvPr id="190" name="Shape 183"/>
          <p:cNvSpPr txBox="1"/>
          <p:nvPr/>
        </p:nvSpPr>
        <p:spPr>
          <a:xfrm>
            <a:off x="1084350" y="8479895"/>
            <a:ext cx="10836099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5" invalidUrl="" action="" tgtFrame="" tooltip="" history="1" highlightClick="0" endSnd="0"/>
              </a:rPr>
              <a:t>https://lasp.colorado.edu/mms/sdc/public/quicklook/</a:t>
            </a:r>
          </a:p>
        </p:txBody>
      </p:sp>
      <p:sp>
        <p:nvSpPr>
          <p:cNvPr id="191" name="Shape 184"/>
          <p:cNvSpPr txBox="1"/>
          <p:nvPr/>
        </p:nvSpPr>
        <p:spPr>
          <a:xfrm>
            <a:off x="216018" y="7794625"/>
            <a:ext cx="805906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/>
          </a:lstStyle>
          <a:p>
            <a:pPr/>
            <a:r>
              <a:t>Browse the quicklook plots at the SDC:</a:t>
            </a:r>
          </a:p>
        </p:txBody>
      </p:sp>
      <p:sp>
        <p:nvSpPr>
          <p:cNvPr id="192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8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Simple Example</a:t>
            </a:r>
          </a:p>
        </p:txBody>
      </p:sp>
      <p:sp>
        <p:nvSpPr>
          <p:cNvPr id="195" name="Shape 188"/>
          <p:cNvSpPr txBox="1"/>
          <p:nvPr/>
        </p:nvSpPr>
        <p:spPr>
          <a:xfrm>
            <a:off x="500681" y="2626804"/>
            <a:ext cx="12003436" cy="62525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MMS1 FGM data for October 16, 2015</a:t>
            </a:r>
          </a:p>
          <a:p>
            <a:pPr algn="l" defTabSz="457200">
              <a:defRPr sz="20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list the tplot variables loaded</a:t>
            </a:r>
          </a:p>
          <a:p>
            <a:pPr algn="l" defTabSz="457200">
              <a:defRPr sz="20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tplot_names</a:t>
            </a: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get the data out of a tplot variable</a:t>
            </a:r>
          </a:p>
          <a:p>
            <a:pPr algn="l" defTabSz="457200">
              <a:defRPr sz="20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get_data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'mms1_fgm_b_gsm_srvy_l2_bvec'</a:t>
            </a:r>
            <a:r>
              <a:rPr>
                <a:solidFill>
                  <a:srgbClr val="000000"/>
                </a:solidFill>
              </a:rPr>
              <a:t>, data=bgsm_vec, dlimits=bgsm_metadata</a:t>
            </a: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get basic info on the IDL vars that hold the B-field data</a:t>
            </a:r>
          </a:p>
          <a:p>
            <a:pPr algn="l" defTabSz="457200">
              <a:defRPr sz="2000">
                <a:solidFill>
                  <a:srgbClr val="0118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help</a:t>
            </a:r>
            <a:r>
              <a:rPr>
                <a:solidFill>
                  <a:srgbClr val="000000"/>
                </a:solidFill>
              </a:rPr>
              <a:t>, bgsm_vec </a:t>
            </a:r>
            <a:r>
              <a:rPr>
                <a:solidFill>
                  <a:srgbClr val="4F9192"/>
                </a:solidFill>
              </a:rPr>
              <a:t>; structure, x: times, y: data (x, y, z)</a:t>
            </a:r>
          </a:p>
          <a:p>
            <a:pPr algn="l" defTabSz="457200">
              <a:defRPr sz="2000">
                <a:solidFill>
                  <a:srgbClr val="0118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help</a:t>
            </a:r>
            <a:r>
              <a:rPr>
                <a:solidFill>
                  <a:srgbClr val="000000"/>
                </a:solidFill>
              </a:rPr>
              <a:t>, bgsm_metadata </a:t>
            </a:r>
            <a:r>
              <a:rPr>
                <a:solidFill>
                  <a:srgbClr val="4F9192"/>
                </a:solidFill>
              </a:rPr>
              <a:t>; plotting and file metadata</a:t>
            </a: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store the data into a different tplot variable</a:t>
            </a:r>
          </a:p>
          <a:p>
            <a:pPr algn="l" defTabSz="457200">
              <a:defRPr sz="20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store_data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'new_var_with_b_gsm'</a:t>
            </a:r>
            <a:r>
              <a:rPr>
                <a:solidFill>
                  <a:srgbClr val="000000"/>
                </a:solidFill>
              </a:rPr>
              <a:t>, data=bgsm_vec, dlimits=bgsm_metadata</a:t>
            </a:r>
          </a:p>
          <a:p>
            <a:pPr algn="l" defTabSz="457200">
              <a:defRPr sz="20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20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newly created variable</a:t>
            </a:r>
          </a:p>
          <a:p>
            <a:pPr algn="l" defTabSz="457200">
              <a:defRPr sz="20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'new_var_with_b_gsm'</a:t>
            </a:r>
          </a:p>
        </p:txBody>
      </p:sp>
      <p:sp>
        <p:nvSpPr>
          <p:cNvPr id="196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sp>
        <p:nvSpPr>
          <p:cNvPr id="199" name="Shape 192"/>
          <p:cNvSpPr txBox="1"/>
          <p:nvPr/>
        </p:nvSpPr>
        <p:spPr>
          <a:xfrm>
            <a:off x="287286" y="3367633"/>
            <a:ext cx="12430226" cy="301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10 minutes of burst-mode FGM data for probe 1 on October 16, 2015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'brst'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'2015-10-16/13:10'</a:t>
            </a:r>
            <a:r>
              <a:rPr>
                <a:solidFill>
                  <a:srgbClr val="000000"/>
                </a:solidFill>
              </a:rPr>
              <a:t>], /time_clip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remove gaps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tdegap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'mms1_fgm_b_gsm_brst_l2_bvec'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'mms1_fgm_b_gsm_brst_l2_btot'</a:t>
            </a:r>
            <a:r>
              <a:rPr>
                <a:solidFill>
                  <a:srgbClr val="000000"/>
                </a:solidFill>
              </a:rPr>
              <a:t>], /overwrite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vector and magnitude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'mms1_fgm_b_gsm_brst_l2_bvec'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'mms1_fgm_b_gsm_brst_l2_btot'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'mms1_fgm_b_gsm_brst_l2'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00" name="Shape 193"/>
          <p:cNvSpPr txBox="1"/>
          <p:nvPr/>
        </p:nvSpPr>
        <p:spPr>
          <a:xfrm>
            <a:off x="576172" y="8625416"/>
            <a:ext cx="11852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https://lasp.colorado.edu/mms/sdc/public/datasets/fields/</a:t>
            </a:r>
          </a:p>
        </p:txBody>
      </p:sp>
      <p:sp>
        <p:nvSpPr>
          <p:cNvPr id="201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19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pic>
        <p:nvPicPr>
          <p:cNvPr id="204" name="mms1_fgm_b_gsm_brst_l2.png" descr="mms1_fgm_b_gsm_brst_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9762" y="2126969"/>
            <a:ext cx="9385276" cy="725226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05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sp>
        <p:nvSpPr>
          <p:cNvPr id="208" name="Shape 201"/>
          <p:cNvSpPr txBox="1"/>
          <p:nvPr/>
        </p:nvSpPr>
        <p:spPr>
          <a:xfrm>
            <a:off x="2055414" y="3901033"/>
            <a:ext cx="8893970" cy="19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add burst segments bar to the top of the figure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mms_load_brst_segments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'2015-10-16/13:10'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'mms_bss_burst'</a:t>
            </a:r>
            <a:r>
              <a:rPr>
                <a:solidFill>
                  <a:srgbClr val="000000"/>
                </a:solidFill>
              </a:rPr>
              <a:t>, /add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as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'mms1_fgm_b_gsm_brst_l2_with_burstbar'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09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0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FGM</a:t>
            </a:r>
          </a:p>
        </p:txBody>
      </p:sp>
      <p:pic>
        <p:nvPicPr>
          <p:cNvPr id="212" name="mms1_fgm_b_gsm_brst_l2_with_burstbar.png" descr="mms1_fgm_b_gsm_brst_l2_with_burstba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4717" y="2123072"/>
            <a:ext cx="9395365" cy="726005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13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0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SCM</a:t>
            </a:r>
          </a:p>
        </p:txBody>
      </p:sp>
      <p:sp>
        <p:nvSpPr>
          <p:cNvPr id="216" name="Shape 209"/>
          <p:cNvSpPr txBox="1"/>
          <p:nvPr/>
        </p:nvSpPr>
        <p:spPr>
          <a:xfrm>
            <a:off x="165346" y="3367633"/>
            <a:ext cx="12674105" cy="301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10 minutes of burst-mode SCM data for probe 2 on October 16, 2015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mms_load_scm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FF2600"/>
                </a:solidFill>
              </a:rPr>
              <a:t>'2'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'brst'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'2015-10-16/13:10'</a:t>
            </a:r>
            <a:r>
              <a:rPr>
                <a:solidFill>
                  <a:srgbClr val="000000"/>
                </a:solidFill>
              </a:rPr>
              <a:t>], /time_clip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data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'mms2_scm_acb_gse_scb_brst_l2'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zoom into a few seconds after 13:07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tlimit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'2015-10-16/13:07:00'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'2015-10-16/13:07:02'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'mms2_scm_acb_gse_scb_brst_l2'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17" name="Shape 210"/>
          <p:cNvSpPr txBox="1"/>
          <p:nvPr/>
        </p:nvSpPr>
        <p:spPr>
          <a:xfrm>
            <a:off x="576172" y="8760883"/>
            <a:ext cx="11852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https://lasp.colorado.edu/mms/sdc/public/datasets/fields/</a:t>
            </a:r>
          </a:p>
        </p:txBody>
      </p:sp>
      <p:sp>
        <p:nvSpPr>
          <p:cNvPr id="218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1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SCM</a:t>
            </a:r>
          </a:p>
        </p:txBody>
      </p:sp>
      <p:pic>
        <p:nvPicPr>
          <p:cNvPr id="221" name="mms2_scm_acb_gse_scb_brst_l2.png" descr="mms2_scm_acb_gse_scb_brst_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3019" y="2330397"/>
            <a:ext cx="8858763" cy="684540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22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>
              <a:defRPr sz="6000"/>
            </a:pPr>
            <a:r>
              <a:t>Overview</a:t>
            </a:r>
          </a:p>
        </p:txBody>
      </p:sp>
      <p:sp>
        <p:nvSpPr>
          <p:cNvPr id="126" name="Shape 12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What's New / Plug-in Status</a:t>
            </a:r>
          </a:p>
          <a:p>
            <a:pPr/>
            <a:r>
              <a:t>Getting Started</a:t>
            </a:r>
          </a:p>
          <a:p>
            <a:pPr/>
            <a:r>
              <a:t>Loading and Plotting Data</a:t>
            </a:r>
          </a:p>
          <a:p>
            <a:pPr/>
            <a:r>
              <a:t>Analysis Tools</a:t>
            </a:r>
          </a:p>
          <a:p>
            <a:pPr/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1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EDP</a:t>
            </a:r>
          </a:p>
        </p:txBody>
      </p:sp>
      <p:sp>
        <p:nvSpPr>
          <p:cNvPr id="225" name="Shape 218"/>
          <p:cNvSpPr txBox="1"/>
          <p:nvPr/>
        </p:nvSpPr>
        <p:spPr>
          <a:xfrm>
            <a:off x="104376" y="3901033"/>
            <a:ext cx="12796045" cy="19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mms_load_edp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level=</a:t>
            </a:r>
            <a:r>
              <a:rPr>
                <a:solidFill>
                  <a:srgbClr val="FF2600"/>
                </a:solidFill>
              </a:rPr>
              <a:t>'l2'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'dce'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/latest_version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E-field data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'mms1_edp_dce_gse_fast_l2'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'mms1_edp_dce_gse_fast_l2'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26" name="Shape 219"/>
          <p:cNvSpPr txBox="1"/>
          <p:nvPr/>
        </p:nvSpPr>
        <p:spPr>
          <a:xfrm>
            <a:off x="576172" y="8777816"/>
            <a:ext cx="1185245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https://lasp.colorado.edu/mms/sdc/public/datasets/fields/</a:t>
            </a:r>
          </a:p>
        </p:txBody>
      </p:sp>
      <p:sp>
        <p:nvSpPr>
          <p:cNvPr id="227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EDP</a:t>
            </a:r>
          </a:p>
        </p:txBody>
      </p:sp>
      <p:pic>
        <p:nvPicPr>
          <p:cNvPr id="230" name="mms1_edp_dce_gse_fast_l2.png" descr="mms1_edp_dce_gse_fast_l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7489" y="2040214"/>
            <a:ext cx="9609822" cy="742577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1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sp>
        <p:nvSpPr>
          <p:cNvPr id="234" name="Shape 227"/>
          <p:cNvSpPr txBox="1"/>
          <p:nvPr/>
        </p:nvSpPr>
        <p:spPr>
          <a:xfrm>
            <a:off x="470196" y="3767683"/>
            <a:ext cx="12064406" cy="22182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FPI electron moments data for October 16, 2015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mms_load_fpi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'fast'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'des-moms'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omni-directional electron energy spectra and pitch angle distribution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'mms3_des_energyspectr_omni_avg'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'mms3_des_pitchangdist_avg'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'mms3_des_spec_and_pad'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35" name="Shape 228"/>
          <p:cNvSpPr txBox="1"/>
          <p:nvPr/>
        </p:nvSpPr>
        <p:spPr>
          <a:xfrm>
            <a:off x="868323" y="8743950"/>
            <a:ext cx="11268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https://lasp.colorado.edu/mms/sdc/public/datasets/fpi/</a:t>
            </a:r>
          </a:p>
        </p:txBody>
      </p:sp>
      <p:sp>
        <p:nvSpPr>
          <p:cNvPr id="236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mms3_des_spec_and_pad.png" descr="mms3_des_spec_and_pad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7726" y="2094488"/>
            <a:ext cx="9469349" cy="731722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39" name="Shape 23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sp>
        <p:nvSpPr>
          <p:cNvPr id="240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3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sp>
        <p:nvSpPr>
          <p:cNvPr id="243" name="Shape 236"/>
          <p:cNvSpPr txBox="1"/>
          <p:nvPr/>
        </p:nvSpPr>
        <p:spPr>
          <a:xfrm>
            <a:off x="868323" y="8743950"/>
            <a:ext cx="1126815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https://lasp.colorado.edu/mms/sdc/public/datasets/fpi/</a:t>
            </a:r>
          </a:p>
        </p:txBody>
      </p:sp>
      <p:sp>
        <p:nvSpPr>
          <p:cNvPr id="244" name="Shape 237"/>
          <p:cNvSpPr txBox="1"/>
          <p:nvPr/>
        </p:nvSpPr>
        <p:spPr>
          <a:xfrm>
            <a:off x="592136" y="3500983"/>
            <a:ext cx="11820526" cy="27516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we can also plot the FPI density, bulk velocity</a:t>
            </a: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first, we need to combine the velocity into a single tplot variable (Vx, Vy, Vz)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join_vec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'mms3_des_bulkx_dbcs_fast'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'mms3_des_bulky_dbcs_fast'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'mms3_des_bulkz_dbcs_fast'</a:t>
            </a:r>
            <a:r>
              <a:rPr>
                <a:solidFill>
                  <a:srgbClr val="000000"/>
                </a:solidFill>
              </a:rPr>
              <a:t>], </a:t>
            </a:r>
            <a:r>
              <a:rPr>
                <a:solidFill>
                  <a:srgbClr val="FF2600"/>
                </a:solidFill>
              </a:rPr>
              <a:t>'mms3_des_bulk_vel_dbcs_fast'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electron density and flow velocity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'mms3_des_bulk_vel_dbcs_fast'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'mms3_des_numberdensity_dbcs_fast'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'mms3_des_vel_density'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45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FPI</a:t>
            </a:r>
          </a:p>
        </p:txBody>
      </p:sp>
      <p:pic>
        <p:nvPicPr>
          <p:cNvPr id="248" name="mms3_des_vel_density.png" descr="mms3_des_vel_densit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3692" y="2160915"/>
            <a:ext cx="9297417" cy="7184369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49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4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sp>
        <p:nvSpPr>
          <p:cNvPr id="252" name="Shape 245"/>
          <p:cNvSpPr txBox="1"/>
          <p:nvPr/>
        </p:nvSpPr>
        <p:spPr>
          <a:xfrm>
            <a:off x="470196" y="3634333"/>
            <a:ext cx="12064406" cy="2484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HPCA moments data for October 16, 2015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mms_load_hpca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4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'moments'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H+ density, temperature and bulk velocity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'mms4_hpca_hplus_number_density'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'mms4_hpca_hplus_scalar_temperature'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'mms4_hpca_hplus_ion_bulk_velocity'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'mms4_hpca_hplus_moments'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53" name="Shape 246"/>
          <p:cNvSpPr txBox="1"/>
          <p:nvPr/>
        </p:nvSpPr>
        <p:spPr>
          <a:xfrm>
            <a:off x="601318" y="8811683"/>
            <a:ext cx="11802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https://lasp.colorado.edu/mms/sdc/public/datasets/hpca/</a:t>
            </a:r>
          </a:p>
        </p:txBody>
      </p:sp>
      <p:sp>
        <p:nvSpPr>
          <p:cNvPr id="254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4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pic>
        <p:nvPicPr>
          <p:cNvPr id="257" name="mms4_hpca_hplus_moments.png" descr="mms4_hpca_hplus_moment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07299" y="2202339"/>
            <a:ext cx="9190202" cy="710152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58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5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sp>
        <p:nvSpPr>
          <p:cNvPr id="261" name="Shape 254"/>
          <p:cNvSpPr txBox="1"/>
          <p:nvPr/>
        </p:nvSpPr>
        <p:spPr>
          <a:xfrm>
            <a:off x="601318" y="8811683"/>
            <a:ext cx="118021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https://lasp.colorado.edu/mms/sdc/public/datasets/hpca/</a:t>
            </a:r>
          </a:p>
        </p:txBody>
      </p:sp>
      <p:sp>
        <p:nvSpPr>
          <p:cNvPr id="262" name="Shape 255"/>
          <p:cNvSpPr txBox="1"/>
          <p:nvPr/>
        </p:nvSpPr>
        <p:spPr>
          <a:xfrm>
            <a:off x="714076" y="3100933"/>
            <a:ext cx="11576647" cy="3551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HPCA ion data for October 16, 2015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mms_load_hpca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4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'ion'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omni-directional flux by averaging over the anodes for the full field of view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mms_hpca_calc_anodes</a:t>
            </a:r>
            <a:r>
              <a:rPr>
                <a:solidFill>
                  <a:srgbClr val="000000"/>
                </a:solidFill>
              </a:rPr>
              <a:t>, fov=[</a:t>
            </a:r>
            <a:r>
              <a:rPr>
                <a:solidFill>
                  <a:srgbClr val="918F00"/>
                </a:solidFill>
              </a:rPr>
              <a:t>0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918F00"/>
                </a:solidFill>
              </a:rPr>
              <a:t>360</a:t>
            </a:r>
            <a:r>
              <a:rPr>
                <a:solidFill>
                  <a:srgbClr val="000000"/>
                </a:solidFill>
              </a:rPr>
              <a:t>] 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mms_hpca_spin_sum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4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H+ and O+ spectra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‘mms4_hpca_hplus_flux_elev_0-360_spin'</a:t>
            </a:r>
            <a:r>
              <a:rPr>
                <a:solidFill>
                  <a:srgbClr val="000000"/>
                </a:solidFill>
              </a:rPr>
              <a:t>, $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FF2600"/>
                </a:solidFill>
              </a:rPr>
              <a:t>‘mms4_hpca_oplus_flux_elev_0-360_spin'</a:t>
            </a:r>
            <a: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'mms4_hpca_hplus_flux_fullFoV'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63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5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HPCA</a:t>
            </a:r>
          </a:p>
        </p:txBody>
      </p:sp>
      <p:sp>
        <p:nvSpPr>
          <p:cNvPr id="266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pic>
        <p:nvPicPr>
          <p:cNvPr id="267" name="mms4_hpca_hplus_flux_fullFoV.png" descr="mms4_hpca_hplus_flux_fullFoV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57779" y="2245636"/>
            <a:ext cx="9489242" cy="73325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What’s New / Plug-in Status</a:t>
            </a:r>
          </a:p>
        </p:txBody>
      </p:sp>
      <p:sp>
        <p:nvSpPr>
          <p:cNvPr id="129" name="Shape 128"/>
          <p:cNvSpPr txBox="1"/>
          <p:nvPr/>
        </p:nvSpPr>
        <p:spPr>
          <a:xfrm>
            <a:off x="403240" y="412750"/>
            <a:ext cx="2838253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  <a:endParaRPr b="1"/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sp>
        <p:nvSpPr>
          <p:cNvPr id="130" name="New features…"/>
          <p:cNvSpPr txBox="1"/>
          <p:nvPr/>
        </p:nvSpPr>
        <p:spPr>
          <a:xfrm>
            <a:off x="57251" y="2495550"/>
            <a:ext cx="12993777" cy="676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 sz="2100">
                <a:latin typeface="+mn-lt"/>
                <a:ea typeface="+mn-ea"/>
                <a:cs typeface="+mn-cs"/>
                <a:sym typeface="Helvetica"/>
              </a:defRPr>
            </a:pPr>
            <a:r>
              <a:t>New features</a:t>
            </a:r>
          </a:p>
          <a:p>
            <a:pPr algn="l">
              <a:defRPr sz="2100"/>
            </a:pPr>
            <a:r>
              <a:t>- Create MMS orbit plots (mms_orbit_plot.pro)</a:t>
            </a:r>
          </a:p>
          <a:p>
            <a:pPr algn="l">
              <a:defRPr sz="2100"/>
            </a:pPr>
            <a:r>
              <a:t>- Create a series of images with line/spectra plots + 2D/1D cuts of distributions (mms_flipbookify.pro)</a:t>
            </a:r>
          </a:p>
          <a:p>
            <a:pPr algn="l">
              <a:defRPr sz="2100"/>
            </a:pPr>
            <a:r>
              <a:t>- Send MMS data to CDF files and Autoplot</a:t>
            </a:r>
          </a:p>
          <a:p>
            <a:pPr algn="l">
              <a:defRPr sz="2100"/>
            </a:pPr>
            <a:r>
              <a:t>- MMS wrapper for 2D slices (mms_part_slice2d.pro)</a:t>
            </a:r>
          </a:p>
          <a:p>
            <a:pPr algn="l">
              <a:defRPr sz="2100"/>
            </a:pPr>
            <a:r>
              <a:t>- Updates to mms_part_getspec</a:t>
            </a:r>
          </a:p>
          <a:p>
            <a:pPr lvl="2" indent="609600" algn="l">
              <a:defRPr sz="2100"/>
            </a:pPr>
            <a:r>
              <a:t>— Bulk velocity subtraction</a:t>
            </a:r>
          </a:p>
          <a:p>
            <a:pPr indent="609600" algn="l">
              <a:defRPr sz="2100"/>
            </a:pPr>
            <a:r>
              <a:t>— Subtract FPI distribution error, spin-tone</a:t>
            </a:r>
          </a:p>
          <a:p>
            <a:pPr indent="609600" algn="l">
              <a:defRPr sz="2100"/>
            </a:pPr>
            <a:r>
              <a:t>— Add B-field / spacecraft RAM direction to phi/theta spectrograms</a:t>
            </a:r>
          </a:p>
          <a:p>
            <a:pPr indent="609600" algn="l">
              <a:defRPr sz="2100"/>
            </a:pPr>
            <a:r>
              <a:t>— 'multipad' option, with mms_part_getpad (create a PAD for different energy ranges very quickly)</a:t>
            </a:r>
          </a:p>
          <a:p>
            <a:pPr algn="l">
              <a:defRPr sz="2100"/>
            </a:pPr>
            <a:r>
              <a:t>- mirror_data_dir keyword in mms_init (load data from a local network mirror instead of SDC/SPDF)</a:t>
            </a:r>
          </a:p>
          <a:p>
            <a:pPr algn="l">
              <a:defRPr sz="2100"/>
            </a:pPr>
            <a:r>
              <a:t>- flatten_spectra (quickly create line plots of spectra at specific times by clicking time varying spectra plots)</a:t>
            </a:r>
          </a:p>
          <a:p>
            <a:pPr algn="l">
              <a:defRPr sz="2100"/>
            </a:pPr>
          </a:p>
          <a:p>
            <a:pPr algn="l">
              <a:defRPr b="1" sz="2100">
                <a:latin typeface="+mn-lt"/>
                <a:ea typeface="+mn-ea"/>
                <a:cs typeface="+mn-cs"/>
                <a:sym typeface="Helvetica"/>
              </a:defRPr>
            </a:pPr>
            <a:r>
              <a:t>New example scripts</a:t>
            </a:r>
          </a:p>
          <a:p>
            <a:pPr marL="210552" indent="-210552" algn="l">
              <a:buSzPct val="100000"/>
              <a:buChar char="-"/>
              <a:defRPr sz="2100"/>
            </a:pPr>
            <a:r>
              <a:t>Poynting flux crib sheet (mms_poynting_flux_crib.pro)</a:t>
            </a:r>
          </a:p>
          <a:p>
            <a:pPr marL="210552" indent="-210552" algn="l">
              <a:buSzPct val="100000"/>
              <a:buChar char="-"/>
              <a:defRPr sz="2100"/>
            </a:pPr>
            <a:r>
              <a:t>Plasma beta crib sheet (mms_plasma_beta_crib.pro)</a:t>
            </a:r>
          </a:p>
          <a:p>
            <a:pPr marL="210552" indent="-210552" algn="l">
              <a:buSzPct val="100000"/>
              <a:buChar char="-"/>
              <a:defRPr sz="2100"/>
            </a:pPr>
            <a:r>
              <a:t>Webinar scripts now in mms/examples/webinars folder</a:t>
            </a:r>
          </a:p>
          <a:p>
            <a:pPr algn="l">
              <a:defRPr sz="2100"/>
            </a:pPr>
          </a:p>
          <a:p>
            <a:pPr algn="l">
              <a:defRPr b="1" sz="2100">
                <a:latin typeface="+mn-lt"/>
                <a:ea typeface="+mn-ea"/>
                <a:cs typeface="+mn-cs"/>
                <a:sym typeface="Helvetica"/>
              </a:defRPr>
            </a:pPr>
            <a:r>
              <a:t>Important bugfix:</a:t>
            </a:r>
          </a:p>
          <a:p>
            <a:pPr algn="l">
              <a:defRPr sz="2100"/>
            </a:pPr>
            <a:r>
              <a:t>- HPCA distribution code bug fix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EIS</a:t>
            </a:r>
          </a:p>
        </p:txBody>
      </p:sp>
      <p:sp>
        <p:nvSpPr>
          <p:cNvPr id="270" name="Shape 263"/>
          <p:cNvSpPr txBox="1"/>
          <p:nvPr/>
        </p:nvSpPr>
        <p:spPr>
          <a:xfrm>
            <a:off x="653107" y="3234283"/>
            <a:ext cx="11698586" cy="3285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EIS energy x time of flight (ExTOF) ion data for MMS1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mms_load_eis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'extof'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EIS pitch angle distribution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mms_eis_pad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'extof'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spin-averaged energy spectra and pitch angle distribution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'mms1_epd_eis_extof_proton_flux_omni_spin'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'mms1_epd_eis_extof_0-1000keV_proton_flux_omni_pad_spin'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'mms1_epd_eis_extof_protons'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71" name="Shape 264"/>
          <p:cNvSpPr txBox="1"/>
          <p:nvPr/>
        </p:nvSpPr>
        <p:spPr>
          <a:xfrm>
            <a:off x="715847" y="8659283"/>
            <a:ext cx="115731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https://lasp.colorado.edu/mms/sdc/public/datasets/epd/</a:t>
            </a:r>
          </a:p>
        </p:txBody>
      </p:sp>
      <p:sp>
        <p:nvSpPr>
          <p:cNvPr id="272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6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EIS</a:t>
            </a:r>
          </a:p>
        </p:txBody>
      </p:sp>
      <p:pic>
        <p:nvPicPr>
          <p:cNvPr id="275" name="mms1_epd_eis_extof_protons.png" descr="mms1_epd_eis_extof_prot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81531" y="2105156"/>
            <a:ext cx="9441738" cy="7295887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76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FEEPS</a:t>
            </a:r>
          </a:p>
        </p:txBody>
      </p:sp>
      <p:sp>
        <p:nvSpPr>
          <p:cNvPr id="279" name="Shape 272"/>
          <p:cNvSpPr txBox="1"/>
          <p:nvPr/>
        </p:nvSpPr>
        <p:spPr>
          <a:xfrm>
            <a:off x="348257" y="3399383"/>
            <a:ext cx="12308285" cy="2954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FEEPS electron data for MMS2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mms_load_feeps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'electron'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FEEPS pitch angle distribution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mms_feeps_pad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'srvy'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'electron'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spin averaged electron spectra and pitch angle distribution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'mms2_epd_feeps_electron_intensity_omni_spin'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‘mms2_epd_feeps_0-1000keV_pad_spin'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2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'mms2_epd_feeps_electrons'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280" name="Shape 273"/>
          <p:cNvSpPr txBox="1"/>
          <p:nvPr/>
        </p:nvSpPr>
        <p:spPr>
          <a:xfrm>
            <a:off x="715847" y="8608483"/>
            <a:ext cx="1157310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https://lasp.colorado.edu/mms/sdc/public/datasets/epd/</a:t>
            </a:r>
          </a:p>
        </p:txBody>
      </p:sp>
      <p:sp>
        <p:nvSpPr>
          <p:cNvPr id="281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7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EPD FEEPS</a:t>
            </a:r>
          </a:p>
        </p:txBody>
      </p:sp>
      <p:pic>
        <p:nvPicPr>
          <p:cNvPr id="284" name="mms2_epd_feeps_electrons.png" descr="mms2_epd_feeps_electron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55858" y="2162590"/>
            <a:ext cx="9293084" cy="71810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85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MEC</a:t>
            </a:r>
          </a:p>
        </p:txBody>
      </p:sp>
      <p:sp>
        <p:nvSpPr>
          <p:cNvPr id="288" name="Shape 281"/>
          <p:cNvSpPr txBox="1"/>
          <p:nvPr/>
        </p:nvSpPr>
        <p:spPr>
          <a:xfrm>
            <a:off x="2604144" y="2355866"/>
            <a:ext cx="7796512" cy="14181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ephemeris and coordinates data for October 16, 2015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mms_load_mec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spacecraft position and velocity in GSM coordinates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'mms1_mec_r_gsm'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'mms1_mec_v_gsm'</a:t>
            </a:r>
            <a:r>
              <a:rPr>
                <a:solidFill>
                  <a:srgbClr val="000000"/>
                </a:solidFill>
              </a:rPr>
              <a:t>]</a:t>
            </a:r>
          </a:p>
        </p:txBody>
      </p:sp>
      <p:pic>
        <p:nvPicPr>
          <p:cNvPr id="289" name="mms1_mec_data.png" descr="mms1_mec_dat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6252" y="4074574"/>
            <a:ext cx="6772296" cy="523313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290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8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Orbits</a:t>
            </a:r>
          </a:p>
        </p:txBody>
      </p:sp>
      <p:sp>
        <p:nvSpPr>
          <p:cNvPr id="293" name="Shape 281"/>
          <p:cNvSpPr txBox="1"/>
          <p:nvPr/>
        </p:nvSpPr>
        <p:spPr>
          <a:xfrm>
            <a:off x="2116385" y="2324116"/>
            <a:ext cx="8772030" cy="618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create a plot of the spacecraft orbits for December 15, 2015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mms_orbit_plot</a:t>
            </a:r>
            <a:r>
              <a:rPr>
                <a:solidFill>
                  <a:srgbClr val="000000"/>
                </a:solidFill>
              </a:rPr>
              <a:t>, probe=[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rPr>
                <a:solidFill>
                  <a:srgbClr val="000000"/>
                </a:solidFill>
              </a:rPr>
              <a:t>], trange=[</a:t>
            </a:r>
            <a:r>
              <a:rPr>
                <a:solidFill>
                  <a:srgbClr val="FF2600"/>
                </a:solidFill>
              </a:rPr>
              <a:t>'2015-12-15'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'2015-12-16'</a:t>
            </a:r>
            <a:r>
              <a:rPr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294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pic>
        <p:nvPicPr>
          <p:cNvPr id="295" name="orbit-plot.png" descr="orbit-pl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65284" y="3133283"/>
            <a:ext cx="6660830" cy="630706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8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Tetrahedron Formation</a:t>
            </a:r>
          </a:p>
        </p:txBody>
      </p:sp>
      <p:sp>
        <p:nvSpPr>
          <p:cNvPr id="298" name="Shape 286"/>
          <p:cNvSpPr txBox="1"/>
          <p:nvPr/>
        </p:nvSpPr>
        <p:spPr>
          <a:xfrm>
            <a:off x="1018927" y="2400316"/>
            <a:ext cx="10966947" cy="618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create the formation plot in GSM coordinates, including the tetrahedron quality factor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mms_mec_formation_plot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'2015-10-16/13:07'</a:t>
            </a:r>
            <a:r>
              <a:rPr>
                <a:solidFill>
                  <a:srgbClr val="000000"/>
                </a:solidFill>
              </a:rPr>
              <a:t>, coord=</a:t>
            </a:r>
            <a:r>
              <a:rPr>
                <a:solidFill>
                  <a:srgbClr val="FF2600"/>
                </a:solidFill>
              </a:rPr>
              <a:t>'gsm'</a:t>
            </a:r>
            <a:r>
              <a:rPr>
                <a:solidFill>
                  <a:srgbClr val="000000"/>
                </a:solidFill>
              </a:rPr>
              <a:t>, /quality_factor</a:t>
            </a:r>
          </a:p>
        </p:txBody>
      </p:sp>
      <p:pic>
        <p:nvPicPr>
          <p:cNvPr id="299" name="formationplot.png" descr="formationpl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74729" y="3254661"/>
            <a:ext cx="7455342" cy="596203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00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28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Loading and Plotting Data</a:t>
            </a:r>
          </a:p>
          <a:p>
            <a:pPr>
              <a:defRPr sz="3200"/>
            </a:pPr>
            <a:r>
              <a:t>Send data to Autoplot</a:t>
            </a:r>
          </a:p>
        </p:txBody>
      </p:sp>
      <p:sp>
        <p:nvSpPr>
          <p:cNvPr id="303" name="Shape 286"/>
          <p:cNvSpPr txBox="1"/>
          <p:nvPr/>
        </p:nvSpPr>
        <p:spPr>
          <a:xfrm>
            <a:off x="348257" y="2425716"/>
            <a:ext cx="12308286" cy="17610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5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mms_load_fgm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probe=</a:t>
            </a:r>
            <a:r>
              <a:rPr>
                <a:solidFill>
                  <a:srgbClr val="918F00"/>
                </a:solidFill>
              </a:rPr>
              <a:t>1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mms_load_feeps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probe=</a:t>
            </a:r>
            <a:r>
              <a:rPr>
                <a:solidFill>
                  <a:srgbClr val="918F00"/>
                </a:solidFill>
              </a:rPr>
              <a:t>1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mms_load_fpi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rPr>
                <a:solidFill>
                  <a:srgbClr val="000000"/>
                </a:solidFill>
              </a:rPr>
              <a:t>], datatype=</a:t>
            </a:r>
            <a:r>
              <a:rPr>
                <a:solidFill>
                  <a:srgbClr val="FF2600"/>
                </a:solidFill>
              </a:rPr>
              <a:t>'dis-moms'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tplot2ap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'mms1_fgm_b_gse_srvy_l2_bvec'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'mms1_dis_bulkv_gse_fast'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'mms1_dis_numberdensity_fast'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'mms1_epd_feeps_srvy_l2_electron_intensity_omni_spin'</a:t>
            </a:r>
            <a:r>
              <a:rPr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304" name="Shape 128"/>
          <p:cNvSpPr txBox="1"/>
          <p:nvPr/>
        </p:nvSpPr>
        <p:spPr>
          <a:xfrm>
            <a:off x="403240" y="412750"/>
            <a:ext cx="2688036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pic>
        <p:nvPicPr>
          <p:cNvPr id="305" name="Screen Shot 2018-06-07 at 3.13.58 PM.png" descr="Screen Shot 2018-06-07 at 3.13.5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42277" y="4317243"/>
            <a:ext cx="4839763" cy="529784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29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</p:txBody>
      </p:sp>
      <p:sp>
        <p:nvSpPr>
          <p:cNvPr id="308" name="Shape 291"/>
          <p:cNvSpPr txBox="1"/>
          <p:nvPr/>
        </p:nvSpPr>
        <p:spPr>
          <a:xfrm>
            <a:off x="2698761" y="2006599"/>
            <a:ext cx="7607278" cy="7442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Coordinate Transformations</a:t>
            </a:r>
          </a:p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Minimum Variance Analysis</a:t>
            </a:r>
          </a:p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Curlometer Technique</a:t>
            </a:r>
          </a:p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Dynamic Power Spectra</a:t>
            </a:r>
          </a:p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Spectra from Particle Distributions</a:t>
            </a:r>
          </a:p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2D Particle Slices</a:t>
            </a:r>
          </a:p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Flipbook-style figures/movies with 2D Particle Slices</a:t>
            </a:r>
          </a:p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Visualizing the Distributions in 3D</a:t>
            </a:r>
          </a:p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EIS angle-angle Plots</a:t>
            </a:r>
          </a:p>
          <a:p>
            <a:pPr marL="345721" indent="-345721" algn="l">
              <a:spcBef>
                <a:spcPts val="3200"/>
              </a:spcBef>
              <a:buSzPct val="75000"/>
              <a:buChar char="•"/>
              <a:defRPr sz="2400"/>
            </a:pPr>
            <a:r>
              <a:t>FPI angle-angle Plots</a:t>
            </a:r>
          </a:p>
        </p:txBody>
      </p:sp>
      <p:sp>
        <p:nvSpPr>
          <p:cNvPr id="309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29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Coordinate Transformations</a:t>
            </a:r>
          </a:p>
        </p:txBody>
      </p:sp>
      <p:sp>
        <p:nvSpPr>
          <p:cNvPr id="312" name="Shape 294"/>
          <p:cNvSpPr txBox="1"/>
          <p:nvPr/>
        </p:nvSpPr>
        <p:spPr>
          <a:xfrm>
            <a:off x="957957" y="2967583"/>
            <a:ext cx="11088886" cy="381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quaternions from the MEC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mms_load_mec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'2015-10-16/08:00'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'2015-10-16/16:00'</a:t>
            </a:r>
            <a:r>
              <a:rPr>
                <a:solidFill>
                  <a:srgbClr val="000000"/>
                </a:solidFill>
              </a:rPr>
              <a:t>], /time_clip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we're going to transform some FGM data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'2015-10-16/08:00'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'2015-10-16/16:00'</a:t>
            </a:r>
            <a:r>
              <a:rPr>
                <a:solidFill>
                  <a:srgbClr val="000000"/>
                </a:solidFill>
              </a:rPr>
              <a:t>], /time_clip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Cotrans the FGM data from GSM to SM coordinates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mms_qcotrans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'mms3_fgm_b_gsm_srvy_l2_bvec'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'mms3_fgm_b_sm_srvy_l2_bvec'</a:t>
            </a:r>
            <a:r>
              <a:rPr>
                <a:solidFill>
                  <a:srgbClr val="000000"/>
                </a:solidFill>
              </a:rPr>
              <a:t>, out_coord=</a:t>
            </a:r>
            <a:r>
              <a:rPr>
                <a:solidFill>
                  <a:srgbClr val="FF2600"/>
                </a:solidFill>
              </a:rPr>
              <a:t>'sm'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data in both GSM and SM coordinates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'mms3_fgm_b_gsm_srvy_l2_bvec'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'mms3_fgm_b_sm_srvy_l2_bvec'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'mms3_fgm_gsm_sm_coords'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13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Getting Started</a:t>
            </a:r>
          </a:p>
          <a:p>
            <a:pPr lvl="1" indent="228600">
              <a:defRPr sz="3200"/>
            </a:pPr>
            <a:r>
              <a:t>Requirements</a:t>
            </a:r>
          </a:p>
        </p:txBody>
      </p:sp>
      <p:sp>
        <p:nvSpPr>
          <p:cNvPr id="133" name="Shape 127"/>
          <p:cNvSpPr txBox="1"/>
          <p:nvPr/>
        </p:nvSpPr>
        <p:spPr>
          <a:xfrm>
            <a:off x="2831260" y="4006848"/>
            <a:ext cx="7342278" cy="173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444500" indent="-444500" algn="l">
              <a:buSzPct val="75000"/>
              <a:buChar char="-"/>
            </a:pPr>
            <a:r>
              <a:t>Windows, Linux, OS X, or Solaris</a:t>
            </a:r>
          </a:p>
          <a:p>
            <a:pPr marL="444500" indent="-444500" algn="l">
              <a:buSzPct val="75000"/>
              <a:buChar char="-"/>
            </a:pPr>
            <a:r>
              <a:t>IDL 8.4+</a:t>
            </a:r>
          </a:p>
          <a:p>
            <a:pPr marL="444500" indent="-444500" algn="l">
              <a:buSzPct val="75000"/>
              <a:buChar char="-"/>
            </a:pPr>
            <a:r>
              <a:t>IDL CDF Library 3.6.3+</a:t>
            </a:r>
          </a:p>
        </p:txBody>
      </p:sp>
      <p:sp>
        <p:nvSpPr>
          <p:cNvPr id="134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mms3_fgm_gsm_sm_coords.png" descr="mms3_fgm_gsm_sm_coord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03055" y="2121787"/>
            <a:ext cx="9398690" cy="7262626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16" name="Shape 29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Coordinate Transformations</a:t>
            </a:r>
          </a:p>
        </p:txBody>
      </p:sp>
      <p:sp>
        <p:nvSpPr>
          <p:cNvPr id="317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0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Minimum Variance Analysis</a:t>
            </a:r>
          </a:p>
        </p:txBody>
      </p:sp>
      <p:sp>
        <p:nvSpPr>
          <p:cNvPr id="320" name="Shape 302"/>
          <p:cNvSpPr txBox="1"/>
          <p:nvPr/>
        </p:nvSpPr>
        <p:spPr>
          <a:xfrm>
            <a:off x="165346" y="2700883"/>
            <a:ext cx="12674105" cy="43518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some FGM data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'2015-10-16/08:00'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'2015-10-16/16:00'</a:t>
            </a:r>
            <a:r>
              <a:rPr>
                <a:solidFill>
                  <a:srgbClr val="000000"/>
                </a:solidFill>
              </a:rPr>
              <a:t>], /time_clip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create the minimum variance transformation matrix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minvar_matrix_make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'mms1_fgm_b_gse_srvy_l2_bvec'</a:t>
            </a:r>
            <a:r>
              <a:rPr>
                <a:solidFill>
                  <a:srgbClr val="000000"/>
                </a:solidFill>
              </a:rPr>
              <a:t>, newname=</a:t>
            </a:r>
            <a:r>
              <a:rPr>
                <a:solidFill>
                  <a:srgbClr val="FF2600"/>
                </a:solidFill>
              </a:rPr>
              <a:t>'mva_matrix'</a:t>
            </a:r>
            <a:r>
              <a:rPr>
                <a:solidFill>
                  <a:srgbClr val="000000"/>
                </a:solidFill>
              </a:rPr>
              <a:t>, $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  tstart=</a:t>
            </a:r>
            <a:r>
              <a:rPr>
                <a:solidFill>
                  <a:srgbClr val="FF2600"/>
                </a:solidFill>
              </a:rPr>
              <a:t>'2015-10-16/13:00'</a:t>
            </a:r>
            <a:r>
              <a:t>, tstop=</a:t>
            </a:r>
            <a:r>
              <a:rPr>
                <a:solidFill>
                  <a:srgbClr val="FF2600"/>
                </a:solidFill>
              </a:rPr>
              <a:t>'2015-10-16/13:10'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rotate the B-field 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tvector_rotate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'mva_matrix'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'mms1_fgm_b_gse_srvy_l2_bvec'</a:t>
            </a:r>
            <a:r>
              <a:rPr>
                <a:solidFill>
                  <a:srgbClr val="000000"/>
                </a:solidFill>
              </a:rPr>
              <a:t>, newname=</a:t>
            </a:r>
            <a:r>
              <a:rPr>
                <a:solidFill>
                  <a:srgbClr val="FF2600"/>
                </a:solidFill>
              </a:rPr>
              <a:t>'mms1_fgm_b_gse_srvy_l2_bvec_mva'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vector in MVA coordinates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'mms1_fgm_b_gse_srvy_l2_bvec_mva'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'mms1_fgm_b_gse_srvy_l2_bvec_mva'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21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" name="mms1_fgm_b_gse_srvy_l2_bvec_mva.png" descr="mms1_fgm_b_gse_srvy_l2_bvec_mv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23486" y="2214847"/>
            <a:ext cx="9157828" cy="707650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24" name="Shape 30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Minimum Variance Analysis</a:t>
            </a:r>
          </a:p>
        </p:txBody>
      </p:sp>
      <p:sp>
        <p:nvSpPr>
          <p:cNvPr id="325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0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Curlometer Technique</a:t>
            </a:r>
          </a:p>
        </p:txBody>
      </p:sp>
      <p:sp>
        <p:nvSpPr>
          <p:cNvPr id="328" name="Shape 302"/>
          <p:cNvSpPr txBox="1"/>
          <p:nvPr/>
        </p:nvSpPr>
        <p:spPr>
          <a:xfrm>
            <a:off x="1140866" y="3367633"/>
            <a:ext cx="10723068" cy="301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trange = [</a:t>
            </a:r>
            <a:r>
              <a:t>'2015-10-30/05:15:45'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'2015-10-30/05:15:48'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t>, trange=trange, /get_fgm_ephemeris, probes=[</a:t>
            </a:r>
            <a:r>
              <a:rPr>
                <a:solidFill>
                  <a:srgbClr val="918F00"/>
                </a:solidFill>
              </a:rPr>
              <a:t>1</a:t>
            </a:r>
            <a: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t>], data_rate=</a:t>
            </a:r>
            <a:r>
              <a:rPr>
                <a:solidFill>
                  <a:srgbClr val="FF2600"/>
                </a:solidFill>
              </a:rPr>
              <a:t>'brst'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fields = </a:t>
            </a:r>
            <a:r>
              <a:t>'mms'</a:t>
            </a:r>
            <a:r>
              <a:rPr>
                <a:solidFill>
                  <a:srgbClr val="000000"/>
                </a:solidFill>
              </a:rPr>
              <a:t>+[</a:t>
            </a:r>
            <a:r>
              <a:t>'1'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'3'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'4'</a:t>
            </a:r>
            <a:r>
              <a:rPr>
                <a:solidFill>
                  <a:srgbClr val="000000"/>
                </a:solidFill>
              </a:rPr>
              <a:t>]+</a:t>
            </a:r>
            <a:r>
              <a:t>'_fgm_b_gse_brst_l2'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positions = </a:t>
            </a:r>
            <a:r>
              <a:t>'mms'</a:t>
            </a:r>
            <a:r>
              <a:rPr>
                <a:solidFill>
                  <a:srgbClr val="000000"/>
                </a:solidFill>
              </a:rPr>
              <a:t>+[</a:t>
            </a:r>
            <a:r>
              <a:t>'1'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'3'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'4'</a:t>
            </a:r>
            <a:r>
              <a:rPr>
                <a:solidFill>
                  <a:srgbClr val="000000"/>
                </a:solidFill>
              </a:rPr>
              <a:t>]+</a:t>
            </a:r>
            <a:r>
              <a:t>'_fgm_r_gse_brst_l2'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method #1: mms_curl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mms_curl</a:t>
            </a:r>
            <a:r>
              <a:t>, trange=trange, fields=fields, positions=positions, suffix=</a:t>
            </a:r>
            <a:r>
              <a:rPr>
                <a:solidFill>
                  <a:srgbClr val="FF2600"/>
                </a:solidFill>
              </a:rPr>
              <a:t>'_mms_curl'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'divB'</a:t>
            </a:r>
            <a:r>
              <a:rPr>
                <a:solidFill>
                  <a:srgbClr val="000000"/>
                </a:solidFill>
              </a:rPr>
              <a:t>,</a:t>
            </a:r>
            <a:r>
              <a:t>'curlB'</a:t>
            </a:r>
            <a:r>
              <a:rPr>
                <a:solidFill>
                  <a:srgbClr val="000000"/>
                </a:solidFill>
              </a:rPr>
              <a:t>,</a:t>
            </a:r>
            <a:r>
              <a:t>'jtotal'</a:t>
            </a:r>
            <a:r>
              <a:rPr>
                <a:solidFill>
                  <a:srgbClr val="000000"/>
                </a:solidFill>
              </a:rPr>
              <a:t>,</a:t>
            </a:r>
            <a:r>
              <a:t>'jperp'</a:t>
            </a:r>
            <a:r>
              <a:rPr>
                <a:solidFill>
                  <a:srgbClr val="000000"/>
                </a:solidFill>
              </a:rPr>
              <a:t>,</a:t>
            </a:r>
            <a:r>
              <a:t>'jpar'</a:t>
            </a:r>
            <a:r>
              <a:rPr>
                <a:solidFill>
                  <a:srgbClr val="000000"/>
                </a:solidFill>
              </a:rPr>
              <a:t>,</a:t>
            </a:r>
            <a:r>
              <a:t>'baryb'</a:t>
            </a:r>
            <a:r>
              <a:rPr>
                <a:solidFill>
                  <a:srgbClr val="000000"/>
                </a:solidFill>
              </a:rPr>
              <a:t>]+</a:t>
            </a:r>
            <a:r>
              <a:t>'_mms_curl'</a:t>
            </a:r>
          </a:p>
        </p:txBody>
      </p:sp>
      <p:sp>
        <p:nvSpPr>
          <p:cNvPr id="329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0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Curlometer Technique</a:t>
            </a:r>
          </a:p>
        </p:txBody>
      </p:sp>
      <p:sp>
        <p:nvSpPr>
          <p:cNvPr id="332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pic>
        <p:nvPicPr>
          <p:cNvPr id="333" name="curlometer.png" descr="curlometer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018" y="2308927"/>
            <a:ext cx="9234764" cy="7135954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Shape 30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Dynamic Power Spectra</a:t>
            </a:r>
          </a:p>
        </p:txBody>
      </p:sp>
      <p:sp>
        <p:nvSpPr>
          <p:cNvPr id="336" name="Shape 310"/>
          <p:cNvSpPr txBox="1"/>
          <p:nvPr/>
        </p:nvSpPr>
        <p:spPr>
          <a:xfrm>
            <a:off x="1384746" y="2967583"/>
            <a:ext cx="10235308" cy="38184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some SCM data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mms_load_scm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'2015-10-16/00:00'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'2015-10-16/04:00'</a:t>
            </a:r>
            <a:r>
              <a:rPr>
                <a:solidFill>
                  <a:srgbClr val="000000"/>
                </a:solidFill>
              </a:rP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calculate the dynamic power spectra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tdpwrspc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'mms1_scm_acb_gse_scsrvy_srvy_l2'</a:t>
            </a:r>
            <a:r>
              <a:rPr>
                <a:solidFill>
                  <a:srgbClr val="000000"/>
                </a:solidFill>
              </a:rPr>
              <a:t>, nboxpoints=</a:t>
            </a:r>
            <a:r>
              <a:rPr>
                <a:solidFill>
                  <a:srgbClr val="918F00"/>
                </a:solidFill>
              </a:rPr>
              <a:t>512</a:t>
            </a:r>
            <a:r>
              <a:rPr>
                <a:solidFill>
                  <a:srgbClr val="000000"/>
                </a:solidFill>
              </a:rPr>
              <a:t>,nshiftpoints=</a:t>
            </a:r>
            <a:r>
              <a:rPr>
                <a:solidFill>
                  <a:srgbClr val="918F00"/>
                </a:solidFill>
              </a:rPr>
              <a:t>512</a:t>
            </a:r>
            <a:r>
              <a:rPr>
                <a:solidFill>
                  <a:srgbClr val="000000"/>
                </a:solidFill>
              </a:rPr>
              <a:t>,bin=</a:t>
            </a:r>
            <a:r>
              <a:rPr>
                <a:solidFill>
                  <a:srgbClr val="918F00"/>
                </a:solidFill>
              </a:rPr>
              <a:t>1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dynamic power spectra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rPr>
                <a:solidFill>
                  <a:srgbClr val="FF2600"/>
                </a:solidFill>
              </a:rPr>
              <a:t>'mms1_scm_acb_gse_scsrvy_srvy_l2_x_dpwrspc'</a:t>
            </a:r>
            <a:r>
              <a:rPr>
                <a:solidFill>
                  <a:srgbClr val="000000"/>
                </a:solidFill>
              </a:rPr>
              <a:t>, $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FF2600"/>
                </a:solidFill>
              </a:rPr>
              <a:t>'mms1_scm_acb_gse_scsrvy_srvy_l2_y_dpwrspc'</a:t>
            </a:r>
            <a:r>
              <a:t>, $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        </a:t>
            </a:r>
            <a:r>
              <a:rPr>
                <a:solidFill>
                  <a:srgbClr val="FF2600"/>
                </a:solidFill>
              </a:rPr>
              <a:t>'mms1_scm_acb_gse_scsrvy_srvy_l2_z_dpwrspc'</a:t>
            </a:r>
            <a: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'mms1_scm_acb_gse_scsrvy_l2_dpwrspc'</a:t>
            </a:r>
            <a:r>
              <a:rPr>
                <a:solidFill>
                  <a:srgbClr val="000000"/>
                </a:solidFill>
              </a:rPr>
              <a:t>, /landscape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  </a:t>
            </a:r>
          </a:p>
        </p:txBody>
      </p:sp>
      <p:sp>
        <p:nvSpPr>
          <p:cNvPr id="337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mms1_scm_acb_gse_scsrvy_l2_dpwrspc.png" descr="mms1_scm_acb_gse_scsrvy_l2_dpwrspc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26417" y="2139841"/>
            <a:ext cx="9351966" cy="722651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40" name="Shape 31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Dynamic Power Spectra</a:t>
            </a:r>
          </a:p>
        </p:txBody>
      </p:sp>
      <p:sp>
        <p:nvSpPr>
          <p:cNvPr id="341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17"/>
          <p:cNvSpPr txBox="1"/>
          <p:nvPr/>
        </p:nvSpPr>
        <p:spPr>
          <a:xfrm>
            <a:off x="43408" y="3799433"/>
            <a:ext cx="12917985" cy="19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mms_part_getspec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species=</a:t>
            </a:r>
            <a:r>
              <a:t>'e'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'2015-10-16/06:00'</a:t>
            </a:r>
            <a:r>
              <a:rPr>
                <a:solidFill>
                  <a:srgbClr val="000000"/>
                </a:solidFill>
              </a:rPr>
              <a:t>], output=</a:t>
            </a:r>
            <a:r>
              <a:t>'energy'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plot the spectra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'mms1_des_dist_fast_energy'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'mms1_des_dist_fast_energy'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44" name="Shape 318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FPI Distributions</a:t>
            </a:r>
          </a:p>
        </p:txBody>
      </p:sp>
      <p:sp>
        <p:nvSpPr>
          <p:cNvPr id="345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mms1_des_dist_fast_energy.png" descr="mms1_des_dist_fast_energ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85781" y="2185712"/>
            <a:ext cx="9233237" cy="713477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48" name="Shape 322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FPI Distributions</a:t>
            </a:r>
          </a:p>
        </p:txBody>
      </p:sp>
      <p:sp>
        <p:nvSpPr>
          <p:cNvPr id="349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25"/>
          <p:cNvSpPr txBox="1"/>
          <p:nvPr/>
        </p:nvSpPr>
        <p:spPr>
          <a:xfrm>
            <a:off x="345107" y="3901033"/>
            <a:ext cx="12314586" cy="19515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mms_part_getspec</a:t>
            </a:r>
            <a:r>
              <a:rPr>
                <a:solidFill>
                  <a:srgbClr val="000000"/>
                </a:solidFill>
              </a:rPr>
              <a:t>, instrument=</a:t>
            </a:r>
            <a:r>
              <a:t>'hpca'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species=</a:t>
            </a:r>
            <a:r>
              <a:t>'hplus'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t>'2015-10-16/04:00'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'2015-10-16/06:00'</a:t>
            </a:r>
            <a:r>
              <a:rPr>
                <a:solidFill>
                  <a:srgbClr val="000000"/>
                </a:solidFill>
              </a:rPr>
              <a:t>], output=</a:t>
            </a:r>
            <a:r>
              <a:t>'energy'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tplot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'mms2_hpca_hplus_phase_space_density_energy'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save the plot to a postscript file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tprint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'mms2_hpca_hplus_phase_space_density_energy'</a:t>
            </a:r>
            <a:r>
              <a:rPr>
                <a:solidFill>
                  <a:srgbClr val="000000"/>
                </a:solidFill>
              </a:rPr>
              <a:t>, /landscape</a:t>
            </a:r>
          </a:p>
        </p:txBody>
      </p:sp>
      <p:sp>
        <p:nvSpPr>
          <p:cNvPr id="352" name="Shape 32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HPCA Distributions</a:t>
            </a:r>
          </a:p>
        </p:txBody>
      </p:sp>
      <p:sp>
        <p:nvSpPr>
          <p:cNvPr id="353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Getting Started</a:t>
            </a:r>
          </a:p>
          <a:p>
            <a:pPr lvl="1" indent="228600">
              <a:defRPr sz="3200"/>
            </a:pPr>
            <a:r>
              <a:t>Installing SPEDAS</a:t>
            </a:r>
          </a:p>
        </p:txBody>
      </p:sp>
      <p:sp>
        <p:nvSpPr>
          <p:cNvPr id="137" name="Shape 131"/>
          <p:cNvSpPr txBox="1"/>
          <p:nvPr/>
        </p:nvSpPr>
        <p:spPr>
          <a:xfrm>
            <a:off x="637199" y="2595033"/>
            <a:ext cx="11730402" cy="53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800"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http://spedas.org/wiki/index.php?title=Downloads_and_Installation</a:t>
            </a:r>
          </a:p>
        </p:txBody>
      </p:sp>
      <p:pic>
        <p:nvPicPr>
          <p:cNvPr id="138" name="Screen Shot 2016-06-21 at 10.41.02 AM.png" descr="Screen Shot 2016-06-21 at 10.41.02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83905" y="3468516"/>
            <a:ext cx="7036990" cy="6085127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2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Analysis Tools</a:t>
            </a:r>
          </a:p>
          <a:p>
            <a:pPr>
              <a:defRPr sz="3200"/>
            </a:pPr>
            <a:r>
              <a:t>Spectra from HPCA Distributions</a:t>
            </a:r>
          </a:p>
        </p:txBody>
      </p:sp>
      <p:pic>
        <p:nvPicPr>
          <p:cNvPr id="356" name="mms2_hpca_hplus_phase_space_density_energy.png" descr="mms2_hpca_hplus_phase_space_density_energ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94990" y="2192829"/>
            <a:ext cx="9214820" cy="712054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57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3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Analysis Tools</a:t>
            </a:r>
          </a:p>
          <a:p>
            <a:pPr>
              <a:defRPr sz="3200"/>
            </a:pPr>
            <a:r>
              <a:t>2D Particle Slices</a:t>
            </a:r>
          </a:p>
        </p:txBody>
      </p:sp>
      <p:sp>
        <p:nvSpPr>
          <p:cNvPr id="360" name="Shape 334"/>
          <p:cNvSpPr txBox="1"/>
          <p:nvPr/>
        </p:nvSpPr>
        <p:spPr>
          <a:xfrm>
            <a:off x="43408" y="2427833"/>
            <a:ext cx="12917984" cy="351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mms_part_slice2d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  <a:r>
              <a:rPr>
                <a:solidFill>
                  <a:srgbClr val="000000"/>
                </a:solidFill>
              </a:rPr>
              <a:t>, species=</a:t>
            </a:r>
            <a:r>
              <a:t>'i'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time=</a:t>
            </a:r>
            <a:r>
              <a:t>'2015-10-16/13:06'</a:t>
            </a:r>
            <a:r>
              <a:rPr>
                <a:solidFill>
                  <a:srgbClr val="000000"/>
                </a:solidFill>
              </a:rPr>
              <a:t>, export=</a:t>
            </a:r>
            <a:r>
              <a:t>'2dslice'</a:t>
            </a:r>
            <a:r>
              <a:rPr>
                <a:solidFill>
                  <a:srgbClr val="000000"/>
                </a:solidFill>
              </a:rPr>
              <a:t>, /eps</a:t>
            </a:r>
          </a:p>
        </p:txBody>
      </p:sp>
      <p:sp>
        <p:nvSpPr>
          <p:cNvPr id="361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pic>
        <p:nvPicPr>
          <p:cNvPr id="362" name="2dslice.png" descr="2dslic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207" y="3298656"/>
            <a:ext cx="6908386" cy="588652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3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Analysis Tools</a:t>
            </a:r>
          </a:p>
          <a:p>
            <a:pPr>
              <a:defRPr sz="3200"/>
            </a:pPr>
            <a:r>
              <a:t>mms_flipbookify</a:t>
            </a:r>
          </a:p>
        </p:txBody>
      </p:sp>
      <p:sp>
        <p:nvSpPr>
          <p:cNvPr id="365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sp>
        <p:nvSpPr>
          <p:cNvPr id="366" name="trange=['2015-10-16/13:06:00', '2015-10-16/13:06:30']…"/>
          <p:cNvSpPr txBox="1"/>
          <p:nvPr/>
        </p:nvSpPr>
        <p:spPr>
          <a:xfrm>
            <a:off x="43408" y="2885033"/>
            <a:ext cx="12917984" cy="51519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trange=[</a:t>
            </a:r>
            <a:r>
              <a:t>'2015-10-16/13:06:00'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'2015-10-16/13:06:30'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probe=</a:t>
            </a:r>
            <a:r>
              <a:rPr>
                <a:solidFill>
                  <a:srgbClr val="918F00"/>
                </a:solidFill>
              </a:rPr>
              <a:t>1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data_rate = </a:t>
            </a:r>
            <a:r>
              <a:rPr>
                <a:solidFill>
                  <a:srgbClr val="FF2600"/>
                </a:solidFill>
              </a:rPr>
              <a:t>'brst'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species = </a:t>
            </a:r>
            <a:r>
              <a:rPr>
                <a:solidFill>
                  <a:srgbClr val="FF2600"/>
                </a:solidFill>
              </a:rPr>
              <a:t>'i'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mms_load_fgm</a:t>
            </a:r>
            <a:r>
              <a:t>, trange=trange, probe=probe, /time_clip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mms_load_fpi</a:t>
            </a:r>
            <a:r>
              <a:t>, trange=trange, probe=probe, datatype=</a:t>
            </a:r>
            <a:r>
              <a:rPr>
                <a:solidFill>
                  <a:srgbClr val="FF2600"/>
                </a:solidFill>
              </a:rPr>
              <a:t>'d'</a:t>
            </a:r>
            <a:r>
              <a:t>+species+</a:t>
            </a:r>
            <a:r>
              <a:rPr>
                <a:solidFill>
                  <a:srgbClr val="FF2600"/>
                </a:solidFill>
              </a:rPr>
              <a:t>'s-moms'</a:t>
            </a:r>
            <a:r>
              <a:t>, /time_clip, data_rate=data_rate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be sure to make the window large enough in the x-direction for the slices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CACC"/>
                </a:solidFill>
              </a:rPr>
              <a:t>window</a:t>
            </a:r>
            <a:r>
              <a:t>, xsize=</a:t>
            </a:r>
            <a:r>
              <a:rPr>
                <a:solidFill>
                  <a:srgbClr val="918F00"/>
                </a:solidFill>
              </a:rPr>
              <a:t>1000</a:t>
            </a:r>
            <a:r>
              <a:t>, ysize=</a:t>
            </a:r>
            <a:r>
              <a:rPr>
                <a:solidFill>
                  <a:srgbClr val="918F00"/>
                </a:solidFill>
              </a:rPr>
              <a:t>650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store the temperature in the same panel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store_data</a:t>
            </a:r>
            <a:r>
              <a:rPr>
                <a:solidFill>
                  <a:srgbClr val="000000"/>
                </a:solidFill>
              </a:rPr>
              <a:t>, </a:t>
            </a:r>
            <a:r>
              <a:t>'temp'</a:t>
            </a:r>
            <a:r>
              <a:rPr>
                <a:solidFill>
                  <a:srgbClr val="000000"/>
                </a:solidFill>
              </a:rPr>
              <a:t>, data=</a:t>
            </a:r>
            <a:r>
              <a:t>'mms1_d'</a:t>
            </a:r>
            <a:r>
              <a:rPr>
                <a:solidFill>
                  <a:srgbClr val="000000"/>
                </a:solidFill>
              </a:rPr>
              <a:t>+species+</a:t>
            </a:r>
            <a:r>
              <a:t>'s_temppara_brst mms1_d'</a:t>
            </a:r>
            <a:r>
              <a:rPr>
                <a:solidFill>
                  <a:srgbClr val="000000"/>
                </a:solidFill>
              </a:rPr>
              <a:t>+species+</a:t>
            </a:r>
            <a:r>
              <a:t>'s_tempperp_brst'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tplot</a:t>
            </a:r>
            <a:r>
              <a:rPr>
                <a:solidFill>
                  <a:srgbClr val="000000"/>
                </a:solidFill>
              </a:rPr>
              <a:t>, [</a:t>
            </a:r>
            <a:r>
              <a:t>'mms1_fgm_b_gse_srvy_l2_bvec'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'mms1_d'</a:t>
            </a:r>
            <a:r>
              <a:rPr>
                <a:solidFill>
                  <a:srgbClr val="000000"/>
                </a:solidFill>
              </a:rPr>
              <a:t>+species+</a:t>
            </a:r>
            <a:r>
              <a:t>'s_heatq_dbcs_brst'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'temp'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'mms1_d'</a:t>
            </a:r>
            <a:r>
              <a:rPr>
                <a:solidFill>
                  <a:srgbClr val="000000"/>
                </a:solidFill>
              </a:rPr>
              <a:t>+species+</a:t>
            </a:r>
            <a:r>
              <a:t>'s_bulkv_gse_brst'</a:t>
            </a:r>
            <a:r>
              <a:rPr>
                <a:solidFill>
                  <a:srgbClr val="000000"/>
                </a:solidFill>
              </a:rPr>
              <a:t>, $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solidFill>
                  <a:srgbClr val="FF2600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0000"/>
                </a:solidFill>
              </a:rPr>
              <a:t>  </a:t>
            </a:r>
            <a:r>
              <a:t>'mms1_d'</a:t>
            </a:r>
            <a:r>
              <a:rPr>
                <a:solidFill>
                  <a:srgbClr val="000000"/>
                </a:solidFill>
              </a:rPr>
              <a:t>+species+</a:t>
            </a:r>
            <a:r>
              <a:t>'s_numberdensity_brst'</a:t>
            </a:r>
            <a:r>
              <a:rPr>
                <a:solidFill>
                  <a:srgbClr val="000000"/>
                </a:solidFill>
              </a:rPr>
              <a:t>, </a:t>
            </a:r>
            <a:r>
              <a:t>'mms1_d'</a:t>
            </a:r>
            <a:r>
              <a:rPr>
                <a:solidFill>
                  <a:srgbClr val="000000"/>
                </a:solidFill>
              </a:rPr>
              <a:t>+species+</a:t>
            </a:r>
            <a:r>
              <a:t>'s_energyspectr_omni_brst'</a:t>
            </a:r>
            <a:r>
              <a:rPr>
                <a:solidFill>
                  <a:srgbClr val="000000"/>
                </a:solidFill>
              </a:rPr>
              <a:t>]</a:t>
            </a:r>
            <a:endParaRPr>
              <a:solidFill>
                <a:srgbClr val="000000"/>
              </a:solidFill>
            </a:endParaR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rPr>
                <a:solidFill>
                  <a:srgbClr val="009092"/>
                </a:solidFill>
              </a:rPr>
              <a:t>mms_flipbookify</a:t>
            </a:r>
            <a:r>
              <a:t>, time_step=</a:t>
            </a:r>
            <a:r>
              <a:rPr>
                <a:solidFill>
                  <a:srgbClr val="918F00"/>
                </a:solidFill>
              </a:rPr>
              <a:t>10</a:t>
            </a:r>
            <a: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t>, species=species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3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Analysis Tools</a:t>
            </a:r>
          </a:p>
          <a:p>
            <a:pPr>
              <a:defRPr sz="3200"/>
            </a:pPr>
            <a:r>
              <a:t>mms_flipbookify</a:t>
            </a:r>
          </a:p>
        </p:txBody>
      </p:sp>
      <p:sp>
        <p:nvSpPr>
          <p:cNvPr id="369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pic>
        <p:nvPicPr>
          <p:cNvPr id="370" name="mms1_fpi_i_2015-10-16-13-06-03.809.png" descr="mms1_fpi_i_2015-10-16-13-06-03.80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22425" y="2248309"/>
            <a:ext cx="10759950" cy="6993968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4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Analysis Tools</a:t>
            </a:r>
          </a:p>
          <a:p>
            <a:pPr>
              <a:defRPr sz="3200"/>
            </a:pPr>
            <a:r>
              <a:t>Visualizing the Distributions in 3D</a:t>
            </a:r>
          </a:p>
        </p:txBody>
      </p:sp>
      <p:sp>
        <p:nvSpPr>
          <p:cNvPr id="373" name="Shape 342"/>
          <p:cNvSpPr txBox="1"/>
          <p:nvPr/>
        </p:nvSpPr>
        <p:spPr>
          <a:xfrm>
            <a:off x="409226" y="2643733"/>
            <a:ext cx="12064406" cy="6218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trange = [</a:t>
            </a:r>
            <a:r>
              <a:rPr>
                <a:solidFill>
                  <a:srgbClr val="FF2600"/>
                </a:solidFill>
              </a:rPr>
              <a:t>'2015-10-20/05:56:30'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'2015-10-20/05:56:34'</a:t>
            </a:r>
            <a: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;get +- 60 seconds of support data (FGM and FPI velocity)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support_trange= </a:t>
            </a:r>
            <a:r>
              <a:rPr>
                <a:solidFill>
                  <a:srgbClr val="00CACC"/>
                </a:solidFill>
              </a:rPr>
              <a:t>time_double</a:t>
            </a:r>
            <a:r>
              <a:t>(trange) + [-</a:t>
            </a:r>
            <a:r>
              <a:rPr>
                <a:solidFill>
                  <a:srgbClr val="918F00"/>
                </a:solidFill>
              </a:rPr>
              <a:t>60</a:t>
            </a:r>
            <a:r>
              <a:t>,</a:t>
            </a:r>
            <a:r>
              <a:rPr>
                <a:solidFill>
                  <a:srgbClr val="918F00"/>
                </a:solidFill>
              </a:rPr>
              <a:t>60</a:t>
            </a:r>
            <a:r>
              <a:t>]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the FPI electron distribution data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mms_load_fpi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trange=trange, data_rate=</a:t>
            </a:r>
            <a:r>
              <a:rPr>
                <a:solidFill>
                  <a:srgbClr val="FF2600"/>
                </a:solidFill>
              </a:rPr>
              <a:t>'brst'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'des-dist'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data into standard structures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dist = </a:t>
            </a:r>
            <a:r>
              <a:rPr>
                <a:solidFill>
                  <a:srgbClr val="00CACC"/>
                </a:solidFill>
              </a:rPr>
              <a:t>mms_get_fpi_dist</a:t>
            </a:r>
            <a:r>
              <a:t>(</a:t>
            </a:r>
            <a:r>
              <a:rPr>
                <a:solidFill>
                  <a:srgbClr val="FF2600"/>
                </a:solidFill>
              </a:rPr>
              <a:t>'mms1_des_dist_brst'</a:t>
            </a:r>
            <a:r>
              <a:t>, trange=trange)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convert structures to isee_3d data model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  <a:r>
              <a:t>data = </a:t>
            </a:r>
            <a:r>
              <a:rPr>
                <a:solidFill>
                  <a:srgbClr val="00CACC"/>
                </a:solidFill>
              </a:rPr>
              <a:t>spd_dist_to_hash</a:t>
            </a:r>
            <a:r>
              <a:t>(dist)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load B-field (cyan vector) and velocity (yellow vector) support data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mms_load_fgm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trange=support_trange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mms_load_fpi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rPr>
                <a:solidFill>
                  <a:srgbClr val="FF2600"/>
                </a:solidFill>
              </a:rPr>
              <a:t>'brst'</a:t>
            </a:r>
            <a:r>
              <a:rPr>
                <a:solidFill>
                  <a:srgbClr val="000000"/>
                </a:solidFill>
              </a:rPr>
              <a:t>, datatype=</a:t>
            </a:r>
            <a:r>
              <a:rPr>
                <a:solidFill>
                  <a:srgbClr val="FF2600"/>
                </a:solidFill>
              </a:rPr>
              <a:t>'des-moms'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trange=support_trange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combine separate velocity components into a vector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join_vec</a:t>
            </a:r>
            <a:r>
              <a:rPr>
                <a:solidFill>
                  <a:srgbClr val="000000"/>
                </a:solidFill>
              </a:rPr>
              <a:t>,  </a:t>
            </a:r>
            <a:r>
              <a:rPr>
                <a:solidFill>
                  <a:srgbClr val="FF2600"/>
                </a:solidFill>
              </a:rPr>
              <a:t>'mms1_des_bulk'</a:t>
            </a:r>
            <a:r>
              <a:rPr>
                <a:solidFill>
                  <a:srgbClr val="000000"/>
                </a:solidFill>
              </a:rPr>
              <a:t> + [</a:t>
            </a:r>
            <a:r>
              <a:rPr>
                <a:solidFill>
                  <a:srgbClr val="FF2600"/>
                </a:solidFill>
              </a:rPr>
              <a:t>'x'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2600"/>
                </a:solidFill>
              </a:rPr>
              <a:t>'y'</a:t>
            </a:r>
            <a:r>
              <a:rPr>
                <a:solidFill>
                  <a:srgbClr val="000000"/>
                </a:solidFill>
              </a:rPr>
              <a:t>,</a:t>
            </a:r>
            <a:r>
              <a:rPr>
                <a:solidFill>
                  <a:srgbClr val="FF2600"/>
                </a:solidFill>
              </a:rPr>
              <a:t>'z'</a:t>
            </a:r>
            <a:r>
              <a:rPr>
                <a:solidFill>
                  <a:srgbClr val="000000"/>
                </a:solidFill>
              </a:rPr>
              <a:t>] +</a:t>
            </a:r>
            <a:r>
              <a:rPr>
                <a:solidFill>
                  <a:srgbClr val="FF2600"/>
                </a:solidFill>
              </a:rPr>
              <a:t>'_dbcs_brst'</a:t>
            </a:r>
            <a:r>
              <a:rPr>
                <a:solidFill>
                  <a:srgbClr val="000000"/>
                </a:solidFill>
              </a:rPr>
              <a:t>,  </a:t>
            </a:r>
            <a:r>
              <a:rPr>
                <a:solidFill>
                  <a:srgbClr val="FF2600"/>
                </a:solidFill>
              </a:rPr>
              <a:t>'mms1_des_bulk'</a:t>
            </a:r>
          </a:p>
          <a:p>
            <a:pPr algn="l" defTabSz="457200">
              <a:defRPr sz="1600">
                <a:latin typeface="Monaco"/>
                <a:ea typeface="Monaco"/>
                <a:cs typeface="Monaco"/>
                <a:sym typeface="Monaco"/>
              </a:defRPr>
            </a:pP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Once GUI is open select PSD from Units menu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isee_3d</a:t>
            </a:r>
            <a:r>
              <a:rPr>
                <a:solidFill>
                  <a:srgbClr val="000000"/>
                </a:solidFill>
              </a:rPr>
              <a:t>, data=data, trange=trange, bfield= </a:t>
            </a:r>
            <a:r>
              <a:rPr>
                <a:solidFill>
                  <a:srgbClr val="FF2600"/>
                </a:solidFill>
              </a:rPr>
              <a:t>'mms1_fgm_b_gse_srvy_l2_bvec'</a:t>
            </a:r>
            <a:r>
              <a:rPr>
                <a:solidFill>
                  <a:srgbClr val="000000"/>
                </a:solidFill>
              </a:rPr>
              <a:t>, velocity=</a:t>
            </a:r>
            <a:r>
              <a:rPr>
                <a:solidFill>
                  <a:srgbClr val="FF2600"/>
                </a:solidFill>
              </a:rPr>
              <a:t>'mms1_des_bulk'</a:t>
            </a:r>
          </a:p>
        </p:txBody>
      </p:sp>
      <p:sp>
        <p:nvSpPr>
          <p:cNvPr id="374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4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Analysis Tools</a:t>
            </a:r>
          </a:p>
          <a:p>
            <a:pPr>
              <a:defRPr sz="3200"/>
            </a:pPr>
            <a:r>
              <a:t>Visualizing the Distributions in 3D</a:t>
            </a:r>
          </a:p>
        </p:txBody>
      </p:sp>
      <p:pic>
        <p:nvPicPr>
          <p:cNvPr id="377" name="screen_20160621092119.png" descr="screen_2016062109211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6400" y="2197100"/>
            <a:ext cx="7112000" cy="711200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  <p:sp>
        <p:nvSpPr>
          <p:cNvPr id="378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4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Analysis Tools</a:t>
            </a:r>
          </a:p>
          <a:p>
            <a:pPr>
              <a:defRPr sz="3200"/>
            </a:pPr>
            <a:r>
              <a:t>EIS angle-angle plots</a:t>
            </a:r>
          </a:p>
        </p:txBody>
      </p:sp>
      <p:sp>
        <p:nvSpPr>
          <p:cNvPr id="381" name="Shape 350"/>
          <p:cNvSpPr txBox="1"/>
          <p:nvPr/>
        </p:nvSpPr>
        <p:spPr>
          <a:xfrm>
            <a:off x="470196" y="4434433"/>
            <a:ext cx="11942466" cy="8847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to plot the angle-angle plots for EIS, use the following tool </a:t>
            </a:r>
          </a:p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developed by Ian Cohen and Joe Westlake at JHU/APL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eis_ang_ang</a:t>
            </a:r>
            <a:r>
              <a:rPr>
                <a:solidFill>
                  <a:srgbClr val="000000"/>
                </a:solidFill>
              </a:rPr>
              <a:t>, probe=</a:t>
            </a:r>
            <a:r>
              <a:rPr>
                <a:solidFill>
                  <a:srgbClr val="FF2600"/>
                </a:solidFill>
              </a:rPr>
              <a:t>'1'</a:t>
            </a:r>
            <a:r>
              <a:rPr>
                <a:solidFill>
                  <a:srgbClr val="000000"/>
                </a:solidFill>
              </a:rPr>
              <a:t>, trange=[</a:t>
            </a:r>
            <a:r>
              <a:rPr>
                <a:solidFill>
                  <a:srgbClr val="FF2600"/>
                </a:solidFill>
              </a:rPr>
              <a:t>'2015-12-15/13:00'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FF2600"/>
                </a:solidFill>
              </a:rPr>
              <a:t>'2015-12-15/13:10'</a:t>
            </a:r>
            <a:r>
              <a:rPr>
                <a:solidFill>
                  <a:srgbClr val="000000"/>
                </a:solidFill>
              </a:rPr>
              <a:t>], energy_chan=[</a:t>
            </a:r>
            <a:r>
              <a:rPr>
                <a:solidFill>
                  <a:srgbClr val="918F00"/>
                </a:solidFill>
              </a:rPr>
              <a:t>1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rPr>
                <a:solidFill>
                  <a:srgbClr val="000000"/>
                </a:solidFill>
              </a:rP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rPr>
                <a:solidFill>
                  <a:srgbClr val="000000"/>
                </a:solidFill>
              </a:rPr>
              <a:t>]</a:t>
            </a:r>
          </a:p>
        </p:txBody>
      </p:sp>
      <p:sp>
        <p:nvSpPr>
          <p:cNvPr id="382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5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Analysis Tools</a:t>
            </a:r>
          </a:p>
          <a:p>
            <a:pPr>
              <a:defRPr sz="3200"/>
            </a:pPr>
            <a:r>
              <a:t>EIS angle-angle plots</a:t>
            </a:r>
          </a:p>
        </p:txBody>
      </p:sp>
      <p:sp>
        <p:nvSpPr>
          <p:cNvPr id="385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pic>
        <p:nvPicPr>
          <p:cNvPr id="386" name="eis_angle_angle_plot.png" descr="eis_angle_angle_pl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7351" y="2166447"/>
            <a:ext cx="9501299" cy="7341913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254000" dist="127000" dir="540000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4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Analysis Tools</a:t>
            </a:r>
          </a:p>
          <a:p>
            <a:pPr>
              <a:defRPr sz="3200"/>
            </a:pPr>
            <a:r>
              <a:t>FPI angle-angle plots</a:t>
            </a:r>
          </a:p>
        </p:txBody>
      </p:sp>
      <p:sp>
        <p:nvSpPr>
          <p:cNvPr id="389" name="Shape 350"/>
          <p:cNvSpPr txBox="1"/>
          <p:nvPr/>
        </p:nvSpPr>
        <p:spPr>
          <a:xfrm>
            <a:off x="1201836" y="4567783"/>
            <a:ext cx="10601128" cy="6180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1600">
                <a:solidFill>
                  <a:srgbClr val="4F91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; to plot the angle-angle plots for FPI, use the following tool </a:t>
            </a:r>
          </a:p>
          <a:p>
            <a:pPr algn="l" defTabSz="457200">
              <a:defRPr sz="1600">
                <a:solidFill>
                  <a:srgbClr val="009092"/>
                </a:solidFill>
                <a:latin typeface="Monaco"/>
                <a:ea typeface="Monaco"/>
                <a:cs typeface="Monaco"/>
                <a:sym typeface="Monaco"/>
              </a:defRPr>
            </a:pPr>
            <a:r>
              <a:t>mms_fpi_ang_ang</a:t>
            </a:r>
            <a:r>
              <a:rPr>
                <a:solidFill>
                  <a:srgbClr val="000000"/>
                </a:solidFill>
              </a:rPr>
              <a:t>, </a:t>
            </a:r>
            <a:r>
              <a:t>'2015-10-16/13:06:59.985'</a:t>
            </a:r>
            <a:r>
              <a:rPr>
                <a:solidFill>
                  <a:srgbClr val="000000"/>
                </a:solidFill>
              </a:rPr>
              <a:t>, /postscript, species=</a:t>
            </a:r>
            <a:r>
              <a:t>'i'</a:t>
            </a:r>
            <a:r>
              <a:rPr>
                <a:solidFill>
                  <a:srgbClr val="000000"/>
                </a:solidFill>
              </a:rPr>
              <a:t>, data_rate=</a:t>
            </a:r>
            <a:r>
              <a:t>'brst'</a:t>
            </a:r>
          </a:p>
        </p:txBody>
      </p:sp>
      <p:sp>
        <p:nvSpPr>
          <p:cNvPr id="390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zenith_vs_energy.png" descr="zenith_vs_energy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83576" y="1994448"/>
            <a:ext cx="5080001" cy="3925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3" name="azimuth_vs_zenith.png" descr="azimuth_vs_zenith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05461" y="1994448"/>
            <a:ext cx="5080001" cy="3925456"/>
          </a:xfrm>
          <a:prstGeom prst="rect">
            <a:avLst/>
          </a:prstGeom>
          <a:ln w="12700">
            <a:miter lim="400000"/>
          </a:ln>
        </p:spPr>
      </p:pic>
      <p:sp>
        <p:nvSpPr>
          <p:cNvPr id="394" name="Shape 34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Analysis Tools</a:t>
            </a:r>
          </a:p>
          <a:p>
            <a:pPr>
              <a:defRPr sz="3200"/>
            </a:pPr>
            <a:r>
              <a:t>FPI angle-angle plots</a:t>
            </a:r>
          </a:p>
        </p:txBody>
      </p:sp>
      <p:sp>
        <p:nvSpPr>
          <p:cNvPr id="395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  <p:pic>
        <p:nvPicPr>
          <p:cNvPr id="396" name="azimuth_vs_energy.png" descr="azimuth_vs_energy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205461" y="5646836"/>
            <a:ext cx="5080001" cy="3925456"/>
          </a:xfrm>
          <a:prstGeom prst="rect">
            <a:avLst/>
          </a:prstGeom>
          <a:ln w="12700">
            <a:miter lim="400000"/>
          </a:ln>
        </p:spPr>
      </p:pic>
      <p:pic>
        <p:nvPicPr>
          <p:cNvPr id="397" name="pad_vs_energy.png" descr="pad_vs_energy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683576" y="5646836"/>
            <a:ext cx="5080001" cy="39254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35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Getting Started</a:t>
            </a:r>
          </a:p>
          <a:p>
            <a:pPr lvl="1" indent="228600">
              <a:defRPr sz="3200"/>
            </a:pPr>
            <a:r>
              <a:t>Organization</a:t>
            </a:r>
          </a:p>
        </p:txBody>
      </p:sp>
      <p:sp>
        <p:nvSpPr>
          <p:cNvPr id="142" name="Shape 136"/>
          <p:cNvSpPr txBox="1"/>
          <p:nvPr/>
        </p:nvSpPr>
        <p:spPr>
          <a:xfrm>
            <a:off x="499831" y="3244836"/>
            <a:ext cx="12005138" cy="50165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spedas_gui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 Components of the SPEDAS Graphical User Interface (GUI)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algn="l"/>
          </a:p>
          <a:p>
            <a:pPr algn="l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external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 Code developed externally, but distributed with SPEDAS (CDAWeb, Geopack, etc.)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algn="l"/>
          </a:p>
          <a:p>
            <a:pPr algn="l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projects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 Mission specific code</a:t>
            </a:r>
            <a:endParaRPr b="0">
              <a:latin typeface="Helvetica Light"/>
              <a:ea typeface="Helvetica Light"/>
              <a:cs typeface="Helvetica Light"/>
              <a:sym typeface="Helvetica Light"/>
            </a:endParaRPr>
          </a:p>
          <a:p>
            <a:pPr algn="l"/>
          </a:p>
          <a:p>
            <a:pPr algn="l">
              <a:defRPr b="1">
                <a:latin typeface="+mn-lt"/>
                <a:ea typeface="+mn-ea"/>
                <a:cs typeface="+mn-cs"/>
                <a:sym typeface="Helvetica"/>
              </a:defRPr>
            </a:pPr>
            <a:r>
              <a:t>general</a:t>
            </a:r>
            <a:r>
              <a:rPr b="0">
                <a:latin typeface="Helvetica Light"/>
                <a:ea typeface="Helvetica Light"/>
                <a:cs typeface="Helvetica Light"/>
                <a:sym typeface="Helvetica Light"/>
              </a:rPr>
              <a:t>: General science analysis tools</a:t>
            </a:r>
          </a:p>
        </p:txBody>
      </p:sp>
      <p:sp>
        <p:nvSpPr>
          <p:cNvPr id="143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57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Examples</a:t>
            </a:r>
          </a:p>
          <a:p>
            <a:pPr>
              <a:defRPr sz="3200"/>
            </a:pPr>
            <a:r>
              <a:t>Where to find more examples?</a:t>
            </a:r>
          </a:p>
        </p:txBody>
      </p:sp>
      <p:sp>
        <p:nvSpPr>
          <p:cNvPr id="400" name="Shape 358"/>
          <p:cNvSpPr txBox="1"/>
          <p:nvPr/>
        </p:nvSpPr>
        <p:spPr>
          <a:xfrm>
            <a:off x="200105" y="2973520"/>
            <a:ext cx="4713656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600"/>
            </a:lvl1pPr>
          </a:lstStyle>
          <a:p>
            <a:pPr/>
            <a:r>
              <a:t>/projects/mms/examples/basic/</a:t>
            </a:r>
          </a:p>
        </p:txBody>
      </p:sp>
      <p:sp>
        <p:nvSpPr>
          <p:cNvPr id="401" name="Shape 359"/>
          <p:cNvSpPr txBox="1"/>
          <p:nvPr/>
        </p:nvSpPr>
        <p:spPr>
          <a:xfrm>
            <a:off x="160274" y="3339571"/>
            <a:ext cx="11859515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/>
            </a:lvl1pPr>
          </a:lstStyle>
          <a:p>
            <a:pPr/>
            <a:r>
              <a:t>Basic examples for each load routine; this is a good place for new users to start</a:t>
            </a:r>
          </a:p>
        </p:txBody>
      </p:sp>
      <p:sp>
        <p:nvSpPr>
          <p:cNvPr id="402" name="Shape 360"/>
          <p:cNvSpPr txBox="1"/>
          <p:nvPr/>
        </p:nvSpPr>
        <p:spPr>
          <a:xfrm>
            <a:off x="139894" y="4280164"/>
            <a:ext cx="5392878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600"/>
            </a:lvl1pPr>
          </a:lstStyle>
          <a:p>
            <a:pPr/>
            <a:r>
              <a:t>/projects/mms/examples/advanced/</a:t>
            </a:r>
          </a:p>
        </p:txBody>
      </p:sp>
      <p:sp>
        <p:nvSpPr>
          <p:cNvPr id="403" name="Shape 361"/>
          <p:cNvSpPr txBox="1"/>
          <p:nvPr/>
        </p:nvSpPr>
        <p:spPr>
          <a:xfrm>
            <a:off x="143797" y="4721489"/>
            <a:ext cx="9081872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/>
            </a:lvl1pPr>
          </a:lstStyle>
          <a:p>
            <a:pPr/>
            <a:r>
              <a:t>Examples showing more advanced functionality of the plugin</a:t>
            </a:r>
          </a:p>
        </p:txBody>
      </p:sp>
      <p:sp>
        <p:nvSpPr>
          <p:cNvPr id="404" name="Shape 362"/>
          <p:cNvSpPr txBox="1"/>
          <p:nvPr/>
        </p:nvSpPr>
        <p:spPr>
          <a:xfrm>
            <a:off x="164011" y="5632847"/>
            <a:ext cx="531924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600"/>
            </a:lvl1pPr>
          </a:lstStyle>
          <a:p>
            <a:pPr/>
            <a:r>
              <a:t>/projects/mms/examples/quicklook/</a:t>
            </a:r>
          </a:p>
        </p:txBody>
      </p:sp>
      <p:sp>
        <p:nvSpPr>
          <p:cNvPr id="405" name="Shape 363"/>
          <p:cNvSpPr txBox="1"/>
          <p:nvPr/>
        </p:nvSpPr>
        <p:spPr>
          <a:xfrm>
            <a:off x="122174" y="6117034"/>
            <a:ext cx="12409958" cy="88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/>
            </a:lvl1pPr>
          </a:lstStyle>
          <a:p>
            <a:pPr/>
            <a:r>
              <a:t>Scripts that create the QL plots at the SDC; note: these require MMS team member access to the SDC to run</a:t>
            </a:r>
          </a:p>
        </p:txBody>
      </p:sp>
      <p:sp>
        <p:nvSpPr>
          <p:cNvPr id="406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Help</a:t>
            </a:r>
          </a:p>
        </p:txBody>
      </p:sp>
      <p:sp>
        <p:nvSpPr>
          <p:cNvPr id="407" name="Shape 362"/>
          <p:cNvSpPr txBox="1"/>
          <p:nvPr/>
        </p:nvSpPr>
        <p:spPr>
          <a:xfrm>
            <a:off x="213528" y="7436379"/>
            <a:ext cx="5245609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i="1" sz="2600"/>
            </a:lvl1pPr>
          </a:lstStyle>
          <a:p>
            <a:pPr/>
            <a:r>
              <a:t>/projects/mms/examples/webinars/</a:t>
            </a:r>
          </a:p>
        </p:txBody>
      </p:sp>
      <p:sp>
        <p:nvSpPr>
          <p:cNvPr id="408" name="Shape 363"/>
          <p:cNvSpPr txBox="1"/>
          <p:nvPr/>
        </p:nvSpPr>
        <p:spPr>
          <a:xfrm>
            <a:off x="147574" y="7863416"/>
            <a:ext cx="9760433" cy="495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600"/>
            </a:lvl1pPr>
          </a:lstStyle>
          <a:p>
            <a:pPr/>
            <a:r>
              <a:t>Scripts created to showcase plug-in functionality during webinars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376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Getting Help</a:t>
            </a:r>
          </a:p>
        </p:txBody>
      </p:sp>
      <p:sp>
        <p:nvSpPr>
          <p:cNvPr id="411" name="Shape 377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/>
            <a:r>
              <a:t>SPEDAS Forum</a:t>
            </a:r>
          </a:p>
          <a:p>
            <a:pPr/>
          </a:p>
          <a:p>
            <a:pPr/>
            <a:r>
              <a:t>SPEDAS Wiki</a:t>
            </a:r>
          </a:p>
          <a:p>
            <a:pPr/>
          </a:p>
          <a:p>
            <a:pPr/>
            <a:r>
              <a:t>Ask Eric</a:t>
            </a:r>
          </a:p>
        </p:txBody>
      </p:sp>
      <p:sp>
        <p:nvSpPr>
          <p:cNvPr id="412" name="Shape 378"/>
          <p:cNvSpPr txBox="1"/>
          <p:nvPr/>
        </p:nvSpPr>
        <p:spPr>
          <a:xfrm>
            <a:off x="1418792" y="3367616"/>
            <a:ext cx="1016721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https://groups.google.com/forum/#!forum/spedas</a:t>
            </a:r>
          </a:p>
        </p:txBody>
      </p:sp>
      <p:sp>
        <p:nvSpPr>
          <p:cNvPr id="413" name="Shape 379"/>
          <p:cNvSpPr txBox="1"/>
          <p:nvPr/>
        </p:nvSpPr>
        <p:spPr>
          <a:xfrm>
            <a:off x="4184167" y="5422899"/>
            <a:ext cx="4636466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 invalidUrl="" action="" tgtFrame="" tooltip="" history="1" highlightClick="0" endSnd="0"/>
              </a:rPr>
              <a:t>http://spedas.org/wiki/</a:t>
            </a:r>
          </a:p>
        </p:txBody>
      </p:sp>
      <p:sp>
        <p:nvSpPr>
          <p:cNvPr id="414" name="Shape 380"/>
          <p:cNvSpPr txBox="1"/>
          <p:nvPr/>
        </p:nvSpPr>
        <p:spPr>
          <a:xfrm>
            <a:off x="4014088" y="7478183"/>
            <a:ext cx="497662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4" invalidUrl="" action="" tgtFrame="" tooltip="" history="1" highlightClick="0" endSnd="0"/>
              </a:rPr>
              <a:t>egrimes@igpp.ucla.edu</a:t>
            </a:r>
          </a:p>
        </p:txBody>
      </p:sp>
      <p:sp>
        <p:nvSpPr>
          <p:cNvPr id="415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383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Getting Help</a:t>
            </a:r>
          </a:p>
          <a:p>
            <a:pPr lvl="1" indent="228600">
              <a:defRPr sz="3200"/>
            </a:pPr>
            <a:r>
              <a:t>Download</a:t>
            </a:r>
          </a:p>
        </p:txBody>
      </p:sp>
      <p:sp>
        <p:nvSpPr>
          <p:cNvPr id="418" name="Shape 384"/>
          <p:cNvSpPr txBox="1"/>
          <p:nvPr/>
        </p:nvSpPr>
        <p:spPr>
          <a:xfrm>
            <a:off x="597119" y="4070349"/>
            <a:ext cx="5797755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Download this presentation:</a:t>
            </a:r>
          </a:p>
        </p:txBody>
      </p:sp>
      <p:sp>
        <p:nvSpPr>
          <p:cNvPr id="419" name="Shape 386"/>
          <p:cNvSpPr txBox="1"/>
          <p:nvPr/>
        </p:nvSpPr>
        <p:spPr>
          <a:xfrm>
            <a:off x="1783384" y="5035550"/>
            <a:ext cx="961583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defRPr>
            </a:lvl1pPr>
          </a:lstStyle>
          <a:p>
            <a:pPr>
              <a:defRPr>
                <a:solidFill>
                  <a:srgbClr val="000000"/>
                </a:solidFill>
                <a:uFillTx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2" invalidUrl="" action="" tgtFrame="" tooltip="" history="1" highlightClick="0" endSnd="0"/>
              </a:rPr>
              <a:t>http://spedas.org/mms/mms_bergen_2018.pdf</a:t>
            </a:r>
          </a:p>
        </p:txBody>
      </p:sp>
      <p:sp>
        <p:nvSpPr>
          <p:cNvPr id="420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390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1" indent="228600"/>
            <a:r>
              <a:t>SPEDAS</a:t>
            </a:r>
          </a:p>
          <a:p>
            <a:pPr lvl="1" indent="228600">
              <a:defRPr sz="3200"/>
            </a:pPr>
            <a:r>
              <a:t>Other Useful Crib Sheets</a:t>
            </a:r>
          </a:p>
        </p:txBody>
      </p:sp>
      <p:sp>
        <p:nvSpPr>
          <p:cNvPr id="423" name="Shape 391"/>
          <p:cNvSpPr txBox="1"/>
          <p:nvPr/>
        </p:nvSpPr>
        <p:spPr>
          <a:xfrm>
            <a:off x="1043368" y="2730499"/>
            <a:ext cx="10918064" cy="604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>
              <a:spcBef>
                <a:spcPts val="4200"/>
              </a:spcBef>
            </a:pPr>
            <a:r>
              <a:t>general/examples/crib_tplot.pro</a:t>
            </a:r>
          </a:p>
          <a:p>
            <a:pPr algn="l">
              <a:spcBef>
                <a:spcPts val="4200"/>
              </a:spcBef>
            </a:pPr>
            <a:r>
              <a:t>general/examples/crib_tplot_annotation.pro</a:t>
            </a:r>
          </a:p>
          <a:p>
            <a:pPr algn="l">
              <a:spcBef>
                <a:spcPts val="4200"/>
              </a:spcBef>
            </a:pPr>
            <a:r>
              <a:t>general/examples/crib_tplot_layout.pro</a:t>
            </a:r>
          </a:p>
          <a:p>
            <a:pPr algn="l">
              <a:spcBef>
                <a:spcPts val="4200"/>
              </a:spcBef>
            </a:pPr>
            <a:r>
              <a:t>general/examples/crib_tplot_range.pro</a:t>
            </a:r>
          </a:p>
          <a:p>
            <a:pPr algn="l">
              <a:spcBef>
                <a:spcPts val="4200"/>
              </a:spcBef>
            </a:pPr>
            <a:r>
              <a:t>general/examples/crib_tplot_ticks.pro</a:t>
            </a:r>
          </a:p>
          <a:p>
            <a:pPr algn="l">
              <a:spcBef>
                <a:spcPts val="4200"/>
              </a:spcBef>
            </a:pPr>
            <a:r>
              <a:t>general/examples/crib_dproc.pro</a:t>
            </a:r>
          </a:p>
        </p:txBody>
      </p:sp>
      <p:sp>
        <p:nvSpPr>
          <p:cNvPr id="424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3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MMS Load Routines</a:t>
            </a:r>
          </a:p>
        </p:txBody>
      </p:sp>
      <p:graphicFrame>
        <p:nvGraphicFramePr>
          <p:cNvPr id="146" name="Table 140"/>
          <p:cNvGraphicFramePr/>
          <p:nvPr/>
        </p:nvGraphicFramePr>
        <p:xfrm>
          <a:off x="317962" y="2311400"/>
          <a:ext cx="12381576" cy="6083301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6184437"/>
                <a:gridCol w="6184437"/>
              </a:tblGrid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mms_load_fgm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Fluxgate Magnetometer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T w="12700">
                      <a:solidFill>
                        <a:srgbClr val="3797C6"/>
                      </a:solidFill>
                      <a:miter lim="400000"/>
                    </a:lnT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mms_load_scm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Search-coil Magnetometer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mms_load_fsm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L3 combined FGM+SCM data products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mms_load_mec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Ephemeris and Coordinates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47379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mms_load_fpi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Fast Plasma Investigation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mms_load_hpca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Hot Plasma Composition Analyzer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mms_load_eis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Energetic Ion Spectrometer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mms_load_feeps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Fly’s Eye Energetic Particle Sensor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mms_load_edp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Electric-field Double Probe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mms_load_edi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Electron Drift Instrument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mms_load_dsp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Digital Signal Processor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mms_load_aspoc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Active Spacecraft Potential Control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mms_load_tetrahedron_qf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Tetrahedron Quality Factor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mms_load_fast_segments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Fast survey intervals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</a:tcPr>
                </a:tc>
              </a:tr>
              <a:tr h="432555"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mms_load_brst_segments</a:t>
                      </a:r>
                    </a:p>
                  </a:txBody>
                  <a:tcPr marL="50800" marR="50800" marT="50800" marB="50800" anchor="ctr" anchorCtr="0" horzOverflow="overflow">
                    <a:lnL w="12700">
                      <a:solidFill>
                        <a:srgbClr val="3797C6"/>
                      </a:solidFill>
                      <a:miter lim="400000"/>
                    </a:lnL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2100"/>
                        <a:t>Burst intervals</a:t>
                      </a:r>
                    </a:p>
                  </a:txBody>
                  <a:tcPr marL="50800" marR="50800" marT="50800" marB="50800" anchor="ctr" anchorCtr="0" horzOverflow="overflow">
                    <a:lnR w="12700">
                      <a:solidFill>
                        <a:srgbClr val="3797C6"/>
                      </a:solidFill>
                      <a:miter lim="400000"/>
                    </a:lnR>
                    <a:lnB w="12700">
                      <a:solidFill>
                        <a:srgbClr val="3797C6"/>
                      </a:solidFill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47" name="Shape 141"/>
          <p:cNvSpPr txBox="1"/>
          <p:nvPr/>
        </p:nvSpPr>
        <p:spPr>
          <a:xfrm>
            <a:off x="3769029" y="9080500"/>
            <a:ext cx="5466741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See folder: /projects/mms/</a:t>
            </a:r>
          </a:p>
        </p:txBody>
      </p:sp>
      <p:sp>
        <p:nvSpPr>
          <p:cNvPr id="148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44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51" name="Shape 145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trange</a:t>
            </a:r>
          </a:p>
          <a:p>
            <a:pPr lvl="1"/>
            <a:r>
              <a:t>probes</a:t>
            </a:r>
          </a:p>
          <a:p>
            <a:pPr lvl="1"/>
            <a:r>
              <a:t>level</a:t>
            </a:r>
          </a:p>
          <a:p>
            <a:pPr lvl="1"/>
            <a:r>
              <a:t>data_rate</a:t>
            </a:r>
          </a:p>
          <a:p>
            <a:pPr lvl="1"/>
            <a:r>
              <a:t>datatype</a:t>
            </a:r>
          </a:p>
        </p:txBody>
      </p:sp>
      <p:sp>
        <p:nvSpPr>
          <p:cNvPr id="152" name="Shape 146"/>
          <p:cNvSpPr txBox="1"/>
          <p:nvPr/>
        </p:nvSpPr>
        <p:spPr>
          <a:xfrm>
            <a:off x="5945456" y="2726291"/>
            <a:ext cx="6516142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trange=[</a:t>
            </a:r>
            <a:r>
              <a:rPr>
                <a:solidFill>
                  <a:srgbClr val="FF2600"/>
                </a:solidFill>
              </a:rPr>
              <a:t>'2015-10-16'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'2015-10-17'</a:t>
            </a:r>
            <a:r>
              <a:t>]</a:t>
            </a:r>
          </a:p>
        </p:txBody>
      </p:sp>
      <p:sp>
        <p:nvSpPr>
          <p:cNvPr id="153" name="Shape 147"/>
          <p:cNvSpPr txBox="1"/>
          <p:nvPr/>
        </p:nvSpPr>
        <p:spPr>
          <a:xfrm>
            <a:off x="5898162" y="3810024"/>
            <a:ext cx="3589586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probes=[</a:t>
            </a:r>
            <a:r>
              <a:rPr>
                <a:solidFill>
                  <a:srgbClr val="918F00"/>
                </a:solidFill>
              </a:rPr>
              <a:t>1</a:t>
            </a:r>
            <a:r>
              <a:t>, </a:t>
            </a:r>
            <a:r>
              <a:rPr>
                <a:solidFill>
                  <a:srgbClr val="918F00"/>
                </a:solidFill>
              </a:rPr>
              <a:t>2</a:t>
            </a:r>
            <a:r>
              <a:t>, </a:t>
            </a:r>
            <a:r>
              <a:rPr>
                <a:solidFill>
                  <a:srgbClr val="918F00"/>
                </a:solidFill>
              </a:rPr>
              <a:t>3</a:t>
            </a:r>
            <a:r>
              <a:t>, </a:t>
            </a:r>
            <a:r>
              <a:rPr>
                <a:solidFill>
                  <a:srgbClr val="918F00"/>
                </a:solidFill>
              </a:rPr>
              <a:t>4</a:t>
            </a:r>
            <a:r>
              <a:t>]</a:t>
            </a:r>
          </a:p>
        </p:txBody>
      </p:sp>
      <p:sp>
        <p:nvSpPr>
          <p:cNvPr id="154" name="Shape 148"/>
          <p:cNvSpPr txBox="1"/>
          <p:nvPr/>
        </p:nvSpPr>
        <p:spPr>
          <a:xfrm>
            <a:off x="5886301" y="4893757"/>
            <a:ext cx="1943398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level=</a:t>
            </a:r>
            <a:r>
              <a:rPr>
                <a:solidFill>
                  <a:srgbClr val="FF2600"/>
                </a:solidFill>
              </a:rPr>
              <a:t>'l2'</a:t>
            </a:r>
          </a:p>
        </p:txBody>
      </p:sp>
      <p:sp>
        <p:nvSpPr>
          <p:cNvPr id="155" name="Shape 149"/>
          <p:cNvSpPr txBox="1"/>
          <p:nvPr/>
        </p:nvSpPr>
        <p:spPr>
          <a:xfrm>
            <a:off x="5882944" y="5977491"/>
            <a:ext cx="3040857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data_rate=</a:t>
            </a:r>
            <a:r>
              <a:rPr>
                <a:solidFill>
                  <a:srgbClr val="FF2600"/>
                </a:solidFill>
              </a:rPr>
              <a:t>'srvy'</a:t>
            </a:r>
          </a:p>
        </p:txBody>
      </p:sp>
      <p:sp>
        <p:nvSpPr>
          <p:cNvPr id="156" name="Shape 150"/>
          <p:cNvSpPr txBox="1"/>
          <p:nvPr/>
        </p:nvSpPr>
        <p:spPr>
          <a:xfrm>
            <a:off x="5837216" y="7061224"/>
            <a:ext cx="6150323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datatype=[</a:t>
            </a:r>
            <a:r>
              <a:rPr>
                <a:solidFill>
                  <a:srgbClr val="FF2600"/>
                </a:solidFill>
              </a:rPr>
              <a:t>'des-moms'</a:t>
            </a:r>
            <a:r>
              <a:t>, </a:t>
            </a:r>
            <a:r>
              <a:rPr>
                <a:solidFill>
                  <a:srgbClr val="FF2600"/>
                </a:solidFill>
              </a:rPr>
              <a:t>'dis-moms'</a:t>
            </a:r>
            <a:r>
              <a:t>]</a:t>
            </a:r>
          </a:p>
        </p:txBody>
      </p:sp>
      <p:sp>
        <p:nvSpPr>
          <p:cNvPr id="157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3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anchor="t"/>
          <a:lstStyle/>
          <a:p>
            <a:pPr lvl="1"/>
            <a:r>
              <a:t>suffix</a:t>
            </a:r>
          </a:p>
          <a:p>
            <a:pPr lvl="1"/>
            <a:r>
              <a:t>time_clip</a:t>
            </a:r>
          </a:p>
          <a:p>
            <a:pPr lvl="1"/>
            <a:r>
              <a:t>no_update</a:t>
            </a:r>
          </a:p>
          <a:p>
            <a:pPr lvl="1"/>
            <a:r>
              <a:t>spdf</a:t>
            </a:r>
          </a:p>
          <a:p>
            <a:pPr lvl="1"/>
            <a:r>
              <a:t>tplotnames</a:t>
            </a:r>
          </a:p>
        </p:txBody>
      </p:sp>
      <p:sp>
        <p:nvSpPr>
          <p:cNvPr id="160" name="Shape 154"/>
          <p:cNvSpPr txBox="1"/>
          <p:nvPr/>
        </p:nvSpPr>
        <p:spPr>
          <a:xfrm>
            <a:off x="6563634" y="2681829"/>
            <a:ext cx="3772496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pPr>
            <a:r>
              <a:t>suffix=</a:t>
            </a:r>
            <a:r>
              <a:rPr>
                <a:solidFill>
                  <a:srgbClr val="FF2600"/>
                </a:solidFill>
              </a:rPr>
              <a:t>'_burst_mode'</a:t>
            </a:r>
          </a:p>
        </p:txBody>
      </p:sp>
      <p:sp>
        <p:nvSpPr>
          <p:cNvPr id="161" name="Shape 155"/>
          <p:cNvSpPr txBox="1"/>
          <p:nvPr/>
        </p:nvSpPr>
        <p:spPr>
          <a:xfrm>
            <a:off x="6631441" y="3784624"/>
            <a:ext cx="1943399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/time_clip</a:t>
            </a:r>
          </a:p>
        </p:txBody>
      </p:sp>
      <p:sp>
        <p:nvSpPr>
          <p:cNvPr id="162" name="Shape 156"/>
          <p:cNvSpPr txBox="1"/>
          <p:nvPr/>
        </p:nvSpPr>
        <p:spPr>
          <a:xfrm>
            <a:off x="6631441" y="4792183"/>
            <a:ext cx="1943399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/no_update</a:t>
            </a:r>
          </a:p>
        </p:txBody>
      </p:sp>
      <p:sp>
        <p:nvSpPr>
          <p:cNvPr id="163" name="Shape 157"/>
          <p:cNvSpPr txBox="1"/>
          <p:nvPr/>
        </p:nvSpPr>
        <p:spPr>
          <a:xfrm>
            <a:off x="6623012" y="5914002"/>
            <a:ext cx="1028849" cy="48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/spdf</a:t>
            </a:r>
          </a:p>
        </p:txBody>
      </p:sp>
      <p:sp>
        <p:nvSpPr>
          <p:cNvPr id="164" name="Shape 158"/>
          <p:cNvSpPr txBox="1"/>
          <p:nvPr/>
        </p:nvSpPr>
        <p:spPr>
          <a:xfrm>
            <a:off x="6678810" y="6972324"/>
            <a:ext cx="3772496" cy="4825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2400">
                <a:latin typeface="Monaco"/>
                <a:ea typeface="Monaco"/>
                <a:cs typeface="Monaco"/>
                <a:sym typeface="Monaco"/>
              </a:defRPr>
            </a:lvl1pPr>
          </a:lstStyle>
          <a:p>
            <a:pPr/>
            <a:r>
              <a:t>tplotnames=tvarnames</a:t>
            </a:r>
          </a:p>
        </p:txBody>
      </p:sp>
      <p:sp>
        <p:nvSpPr>
          <p:cNvPr id="165" name="Shape 159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Getting Started</a:t>
            </a:r>
          </a:p>
          <a:p>
            <a:pPr>
              <a:defRPr sz="3200"/>
            </a:pPr>
            <a:r>
              <a:t>Standard Keywords</a:t>
            </a:r>
          </a:p>
        </p:txBody>
      </p:sp>
      <p:sp>
        <p:nvSpPr>
          <p:cNvPr id="166" name="Shape 128"/>
          <p:cNvSpPr txBox="1"/>
          <p:nvPr/>
        </p:nvSpPr>
        <p:spPr>
          <a:xfrm>
            <a:off x="403240" y="412750"/>
            <a:ext cx="2682777" cy="1308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600">
                <a:solidFill>
                  <a:srgbClr val="DDDDDD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What's New / Plug-in Status</a:t>
            </a:r>
          </a:p>
          <a:p>
            <a:pPr algn="l">
              <a:defRPr b="1" sz="1600">
                <a:latin typeface="+mn-lt"/>
                <a:ea typeface="+mn-ea"/>
                <a:cs typeface="+mn-cs"/>
                <a:sym typeface="Helvetica"/>
              </a:defRPr>
            </a:pPr>
            <a:r>
              <a:t>Getting Started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Loading and Plotting Data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Analysis Tools</a:t>
            </a:r>
          </a:p>
          <a:p>
            <a:pPr algn="l">
              <a:defRPr sz="1600">
                <a:solidFill>
                  <a:srgbClr val="DDDDDD"/>
                </a:solidFill>
              </a:defRPr>
            </a:pPr>
            <a:r>
              <a:t>Getting Help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