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about/processing/" TargetMode="External"/><Relationship Id="rId3" Type="http://schemas.openxmlformats.org/officeDocument/2006/relationships/hyperlink" Target="https://lasp.colorado.edu/mms/sdc/public/data/" TargetMode="External"/><Relationship Id="rId4" Type="http://schemas.openxmlformats.org/officeDocument/2006/relationships/hyperlink" Target="https://lasp.colorado.edu/mms/sdc/public/search/" TargetMode="External"/><Relationship Id="rId5" Type="http://schemas.openxmlformats.org/officeDocument/2006/relationships/hyperlink" Target="https://lasp.colorado.edu/mms/sdc/public/quicklook/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wiki/index.php?title=Downloads_and_Installation" TargetMode="External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roups.google.com/forum/#!forum/spedas" TargetMode="External"/><Relationship Id="rId3" Type="http://schemas.openxmlformats.org/officeDocument/2006/relationships/hyperlink" Target="http://spedas.org/wiki/" TargetMode="External"/><Relationship Id="rId4" Type="http://schemas.openxmlformats.org/officeDocument/2006/relationships/hyperlink" Target="mailto:egrimes@igpp.ucla.edu?subject=" TargetMode="Externa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mms/mms_gem_2017.pdf" TargetMode="External"/><Relationship Id="rId3" Type="http://schemas.openxmlformats.org/officeDocument/2006/relationships/hyperlink" Target="http://spedas.org/mms/mms_gem_2017.pro" TargetMode="Externa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sing MMS Data with SPEDAS"/>
          <p:cNvSpPr/>
          <p:nvPr>
            <p:ph type="subTitle" sz="quarter" idx="1"/>
          </p:nvPr>
        </p:nvSpPr>
        <p:spPr>
          <a:xfrm>
            <a:off x="1269999" y="8251433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Using MMS Data with SPEDAS</a:t>
            </a:r>
          </a:p>
        </p:txBody>
      </p:sp>
      <p:pic>
        <p:nvPicPr>
          <p:cNvPr id="120" name="mms1_i_20151016_130700.pdf" descr="mms1_i_20151016_13070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400" y="371866"/>
            <a:ext cx="9400000" cy="8012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71" name="major_vers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major_version</a:t>
            </a:r>
          </a:p>
          <a:p>
            <a:pPr lvl="1"/>
            <a:r>
              <a:t>versions</a:t>
            </a:r>
          </a:p>
          <a:p>
            <a:pPr lvl="1"/>
            <a:r>
              <a:t>available</a:t>
            </a:r>
          </a:p>
        </p:txBody>
      </p:sp>
      <p:sp>
        <p:nvSpPr>
          <p:cNvPr id="172" name="/major_version"/>
          <p:cNvSpPr/>
          <p:nvPr/>
        </p:nvSpPr>
        <p:spPr>
          <a:xfrm>
            <a:off x="5967462" y="2683958"/>
            <a:ext cx="267503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>
              <a:defRPr>
                <a:solidFill>
                  <a:srgbClr val="FF2600"/>
                </a:solidFill>
              </a:defRPr>
            </a:pPr>
            <a:r>
              <a:rPr>
                <a:solidFill>
                  <a:srgbClr val="000000"/>
                </a:solidFill>
              </a:rPr>
              <a:t>/major_version</a:t>
            </a:r>
          </a:p>
        </p:txBody>
      </p:sp>
      <p:sp>
        <p:nvSpPr>
          <p:cNvPr id="173" name="versions=version_list"/>
          <p:cNvSpPr/>
          <p:nvPr/>
        </p:nvSpPr>
        <p:spPr>
          <a:xfrm>
            <a:off x="6011548" y="3767691"/>
            <a:ext cx="395540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versions=version_list</a:t>
            </a:r>
          </a:p>
        </p:txBody>
      </p:sp>
      <p:sp>
        <p:nvSpPr>
          <p:cNvPr id="174" name="/available"/>
          <p:cNvSpPr/>
          <p:nvPr/>
        </p:nvSpPr>
        <p:spPr>
          <a:xfrm>
            <a:off x="6033628" y="4851424"/>
            <a:ext cx="194339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/available</a:t>
            </a:r>
          </a:p>
        </p:txBody>
      </p:sp>
      <p:sp>
        <p:nvSpPr>
          <p:cNvPr id="175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78" name="For a complete list of keywords and their descriptions, see the header for the load routine you’re interested in, e.g.,"/>
          <p:cNvSpPr/>
          <p:nvPr>
            <p:ph type="body" idx="1"/>
          </p:nvPr>
        </p:nvSpPr>
        <p:spPr>
          <a:xfrm>
            <a:off x="952500" y="2440516"/>
            <a:ext cx="11099800" cy="628650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800"/>
            </a:lvl1pPr>
          </a:lstStyle>
          <a:p>
            <a:pPr/>
            <a:r>
              <a:t>For a complete list of keywords and their descriptions, see the header for the load routine you’re interested in, e.g., </a:t>
            </a:r>
          </a:p>
        </p:txBody>
      </p:sp>
      <p:sp>
        <p:nvSpPr>
          <p:cNvPr id="179" name="; PROCEDURE:…"/>
          <p:cNvSpPr/>
          <p:nvPr/>
        </p:nvSpPr>
        <p:spPr>
          <a:xfrm>
            <a:off x="1781050" y="3710529"/>
            <a:ext cx="9442700" cy="598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PROCEDURE: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mms_load_fpi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PURPOSE: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Load data from the Fast Plasma Investigation (FPI) onboard MMS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KEYWORDS: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trange:       time range of interest [starttime, endtime] with the format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['YYYY-MM-DD','YYYY-MM-DD'] or to specify more or less than a day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['YYYY-MM-DD/hh:mm:ss','YYYY-MM-DD/hh:mm:ss']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probes:       list of probes, valid values for MMS probes are ['1','2','3','4'].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If no probe is specified the default is probe '3'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level:        indicates level of data processing. FPI levels currently include 'l2',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'l1b', 'sitl', 'ql'.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datatype:     valid datatypes are: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Quicklook: ['des', 'dis']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SITL: '' (none; loads both electron and ion data from single CDF)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L1b/L2: ['des-dist', 'dis-dist', 'dis-moms', 'des-moms']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data_rate:    instrument data rates for MMS FPI include 'fast', 'brst'.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local_data_dir: local directory to store the CDF files; should be set if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you're on *nix or OSX, the default currently assumes Windows (c:\data\mms\)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source:       specifies a different system variable. By default the MMS mission system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variable is !mms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get_support_data: load support data (defined by support_data attribute in the CDF)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tplotnames:   returns a list of the names of the tplot variables loaded by the load routine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no_color_setup: don't setup graphics configuration; use this keyword when you're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using  this load routine from a terminal without an X server running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time_clip:    clip the data to the requested time range; note that if you do not use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this keyword you may load a longer time range than requested</a:t>
            </a:r>
          </a:p>
        </p:txBody>
      </p:sp>
      <p:sp>
        <p:nvSpPr>
          <p:cNvPr id="180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SDC Data Availability</a:t>
            </a:r>
          </a:p>
        </p:txBody>
      </p:sp>
      <p:sp>
        <p:nvSpPr>
          <p:cNvPr id="183" name="https://lasp.colorado.edu/mms/sdc/public/about/processing/"/>
          <p:cNvSpPr/>
          <p:nvPr/>
        </p:nvSpPr>
        <p:spPr>
          <a:xfrm>
            <a:off x="275335" y="3076045"/>
            <a:ext cx="124541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https://lasp.colorado.edu/mms/sdc/public/about/processing/</a:t>
            </a:r>
          </a:p>
        </p:txBody>
      </p:sp>
      <p:sp>
        <p:nvSpPr>
          <p:cNvPr id="184" name="Browse the status of the data:"/>
          <p:cNvSpPr/>
          <p:nvPr/>
        </p:nvSpPr>
        <p:spPr>
          <a:xfrm>
            <a:off x="228947" y="2470150"/>
            <a:ext cx="61799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status of the data:</a:t>
            </a:r>
          </a:p>
        </p:txBody>
      </p:sp>
      <p:sp>
        <p:nvSpPr>
          <p:cNvPr id="185" name="Browse the data files:"/>
          <p:cNvSpPr/>
          <p:nvPr/>
        </p:nvSpPr>
        <p:spPr>
          <a:xfrm>
            <a:off x="182355" y="4196291"/>
            <a:ext cx="45020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data files:</a:t>
            </a:r>
          </a:p>
        </p:txBody>
      </p:sp>
      <p:sp>
        <p:nvSpPr>
          <p:cNvPr id="186" name="https://lasp.colorado.edu/mms/sdc/public/data/"/>
          <p:cNvSpPr/>
          <p:nvPr/>
        </p:nvSpPr>
        <p:spPr>
          <a:xfrm>
            <a:off x="1605102" y="4875212"/>
            <a:ext cx="97945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https://lasp.colorado.edu/mms/sdc/public/data/</a:t>
            </a:r>
          </a:p>
        </p:txBody>
      </p:sp>
      <p:sp>
        <p:nvSpPr>
          <p:cNvPr id="187" name="https://lasp.colorado.edu/mms/sdc/public/search/"/>
          <p:cNvSpPr/>
          <p:nvPr/>
        </p:nvSpPr>
        <p:spPr>
          <a:xfrm>
            <a:off x="1367815" y="6677554"/>
            <a:ext cx="102691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https://lasp.colorado.edu/mms/sdc/public/search/</a:t>
            </a:r>
          </a:p>
        </p:txBody>
      </p:sp>
      <p:sp>
        <p:nvSpPr>
          <p:cNvPr id="188" name="Search for data files:"/>
          <p:cNvSpPr/>
          <p:nvPr/>
        </p:nvSpPr>
        <p:spPr>
          <a:xfrm>
            <a:off x="245880" y="5998633"/>
            <a:ext cx="43241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Search for data files:</a:t>
            </a:r>
          </a:p>
        </p:txBody>
      </p:sp>
      <p:sp>
        <p:nvSpPr>
          <p:cNvPr id="189" name="https://lasp.colorado.edu/mms/sdc/public/quicklook/"/>
          <p:cNvSpPr/>
          <p:nvPr/>
        </p:nvSpPr>
        <p:spPr>
          <a:xfrm>
            <a:off x="1084351" y="8479895"/>
            <a:ext cx="108360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https://lasp.colorado.edu/mms/sdc/public/quicklook/</a:t>
            </a:r>
          </a:p>
        </p:txBody>
      </p:sp>
      <p:sp>
        <p:nvSpPr>
          <p:cNvPr id="190" name="Browse the quicklook plots at the SDC:"/>
          <p:cNvSpPr/>
          <p:nvPr/>
        </p:nvSpPr>
        <p:spPr>
          <a:xfrm>
            <a:off x="216018" y="7794625"/>
            <a:ext cx="80590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quicklook plots at the SDC:</a:t>
            </a:r>
          </a:p>
        </p:txBody>
      </p:sp>
      <p:sp>
        <p:nvSpPr>
          <p:cNvPr id="19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Simple Example</a:t>
            </a:r>
          </a:p>
        </p:txBody>
      </p:sp>
      <p:sp>
        <p:nvSpPr>
          <p:cNvPr id="194" name="; load the MMS1 FGM data for October 16, 2015…"/>
          <p:cNvSpPr/>
          <p:nvPr/>
        </p:nvSpPr>
        <p:spPr>
          <a:xfrm>
            <a:off x="500682" y="2455354"/>
            <a:ext cx="12003436" cy="659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MMS1 FGM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list the tplot variables loaded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tplot_names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the data out of a tplot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get_data</a:t>
            </a:r>
            <a:r>
              <a:t>, </a:t>
            </a:r>
            <a:r>
              <a:rPr>
                <a:solidFill>
                  <a:srgbClr val="FF2600"/>
                </a:solidFill>
              </a:rPr>
              <a:t>'mms1_fgm_b_gsm_srvy_l2_bvec'</a:t>
            </a:r>
            <a: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basic info on the IDL vars that hold the B-field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11892"/>
                </a:solidFill>
              </a:rPr>
              <a:t>help</a:t>
            </a:r>
            <a:r>
              <a:rPr>
                <a:solidFill>
                  <a:srgbClr val="000000"/>
                </a:solidFill>
              </a:rPr>
              <a:t>, bgsm_vec </a:t>
            </a:r>
            <a:r>
              <a:t>; structure, x: times, y: data (x, y, z)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11892"/>
                </a:solidFill>
              </a:rPr>
              <a:t>help</a:t>
            </a:r>
            <a:r>
              <a:rPr>
                <a:solidFill>
                  <a:srgbClr val="000000"/>
                </a:solidFill>
              </a:rPr>
              <a:t>, bgsm_metadata </a:t>
            </a:r>
            <a:r>
              <a:t>; plotting and file metadata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store the data into a different tplot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store_data</a:t>
            </a:r>
            <a:r>
              <a:t>, </a:t>
            </a:r>
            <a:r>
              <a:rPr>
                <a:solidFill>
                  <a:srgbClr val="FF2600"/>
                </a:solidFill>
              </a:rPr>
              <a:t>'new_var_with_b_gsm'</a:t>
            </a:r>
            <a: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newly created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'new_var_with_b_gsm'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5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GM Examp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FGM Example</a:t>
            </a:r>
          </a:p>
        </p:txBody>
      </p:sp>
      <p:sp>
        <p:nvSpPr>
          <p:cNvPr id="198" name="; load 10 minutes of burst-mode FGM data for probe 1 on October 16, 2015…"/>
          <p:cNvSpPr/>
          <p:nvPr/>
        </p:nvSpPr>
        <p:spPr>
          <a:xfrm>
            <a:off x="287287" y="3234283"/>
            <a:ext cx="12796045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FGM data for probe 1 on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'2015-10-16/13:10'</a:t>
            </a:r>
            <a:r>
              <a:rPr>
                <a:solidFill>
                  <a:srgbClr val="000000"/>
                </a:solidFill>
              </a:rPr>
              <a:t>], /time_clip,   versions=version_numbers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remove gaps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tdegap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'mms1_fgm_b_gsm_brst_l2_btot'</a:t>
            </a:r>
            <a:r>
              <a:rPr>
                <a:solidFill>
                  <a:srgbClr val="000000"/>
                </a:solidFill>
              </a:rPr>
              <a:t>], /overwrite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and magnitude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'mms1_fgm_b_gsm_brst_l2_btot'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199" name="https://lasp.colorado.edu/mms/sdc/public/datasets/fields/"/>
          <p:cNvSpPr/>
          <p:nvPr/>
        </p:nvSpPr>
        <p:spPr>
          <a:xfrm>
            <a:off x="576173" y="86254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202" name="mms1_fgm_b_gsm_brst_l2.png" descr="mms1_fgm_b_gsm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62" y="2126970"/>
            <a:ext cx="9385276" cy="725226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3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206" name="; add burst segments bar to the top of the figure…"/>
          <p:cNvSpPr/>
          <p:nvPr/>
        </p:nvSpPr>
        <p:spPr>
          <a:xfrm>
            <a:off x="2055415" y="3901033"/>
            <a:ext cx="8893970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add burst segments bar to the top of the figure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mms_load_brst_segments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'2015-10-16/13:10'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'mms_bss_burst'</a:t>
            </a:r>
            <a:r>
              <a:rPr>
                <a:solidFill>
                  <a:srgbClr val="000000"/>
                </a:solidFill>
              </a:rPr>
              <a:t>, /add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as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'mms1_fgm_b_gsm_brst_l2_with_burstbar'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07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210" name="mms1_fgm_b_gsm_brst_l2_with_burstbar.png" descr="mms1_fgm_b_gsm_brst_l2_with_burstb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718" y="2123073"/>
            <a:ext cx="9395364" cy="726005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1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214" name="; add CDF version #s to the bottom right of the figure…"/>
          <p:cNvSpPr/>
          <p:nvPr/>
        </p:nvSpPr>
        <p:spPr>
          <a:xfrm>
            <a:off x="2421235" y="2504033"/>
            <a:ext cx="8162330" cy="884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add CDF version #s to the bottom right of the figure</a:t>
            </a: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versions=version_numbers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mms_add_cdf_versions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'fgm'</a:t>
            </a:r>
            <a:r>
              <a:rPr>
                <a:solidFill>
                  <a:srgbClr val="000000"/>
                </a:solidFill>
              </a:rPr>
              <a:t>, version_numbers, /right</a:t>
            </a:r>
          </a:p>
        </p:txBody>
      </p:sp>
      <p:sp>
        <p:nvSpPr>
          <p:cNvPr id="215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216" name="fgm_with_version.png" descr="fgm_with_ver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399" y="3862916"/>
            <a:ext cx="9144001" cy="5575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sp>
        <p:nvSpPr>
          <p:cNvPr id="219" name="; load 10 minutes of burst-mode SCM data for probe 2 on October 16, 2015…"/>
          <p:cNvSpPr/>
          <p:nvPr/>
        </p:nvSpPr>
        <p:spPr>
          <a:xfrm>
            <a:off x="165347" y="3234283"/>
            <a:ext cx="12674105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SCM data for probe 2 on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'2015-10-16/13:10'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'mms2_scm_acb_gse_scb_brst_l2'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zoom into a few seconds after 13:07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tlimit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'2015-10-16/13:07:00'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'2015-10-16/13:07:02'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'mms2_scm_acb_gse_scb_brst_l2'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0" name="https://lasp.colorado.edu/mms/sdc/public/datasets/fields/"/>
          <p:cNvSpPr/>
          <p:nvPr/>
        </p:nvSpPr>
        <p:spPr>
          <a:xfrm>
            <a:off x="576173" y="8760883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21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erview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000"/>
            </a:pPr>
            <a:r>
              <a:t>Overview</a:t>
            </a:r>
          </a:p>
        </p:txBody>
      </p:sp>
      <p:sp>
        <p:nvSpPr>
          <p:cNvPr id="123" name="Getting Started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/>
            <a:r>
              <a:t>Loading and Plotting Data</a:t>
            </a:r>
          </a:p>
          <a:p>
            <a:pPr/>
            <a:r>
              <a:t>Analysis Tools</a:t>
            </a:r>
          </a:p>
          <a:p>
            <a:pPr/>
            <a:r>
              <a:t>Examples</a:t>
            </a:r>
          </a:p>
          <a:p>
            <a:pPr/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pic>
        <p:nvPicPr>
          <p:cNvPr id="224" name="mms2_scm_acb_gse_scb_brst_l2.png" descr="mms2_scm_acb_gse_scb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19" y="2330397"/>
            <a:ext cx="8858762" cy="684540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5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sp>
        <p:nvSpPr>
          <p:cNvPr id="228" name="mms_load_edp, probe=1, level='l2', datatype='dce', trange=['2015-10-16', '2015-10-17'], /latest_version…"/>
          <p:cNvSpPr/>
          <p:nvPr/>
        </p:nvSpPr>
        <p:spPr>
          <a:xfrm>
            <a:off x="104377" y="3901033"/>
            <a:ext cx="12796045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mms_load_edp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level=</a:t>
            </a:r>
            <a:r>
              <a:rPr>
                <a:solidFill>
                  <a:srgbClr val="FF2600"/>
                </a:solidFill>
              </a:rPr>
              <a:t>'l2'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'dce'</a:t>
            </a:r>
            <a: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t>], /latest_version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E-field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'mms1_edp_dce_gse_fast_l2'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'mms1_edp_dce_gse_fast_l2'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29" name="https://lasp.colorado.edu/mms/sdc/public/datasets/fields/"/>
          <p:cNvSpPr/>
          <p:nvPr/>
        </p:nvSpPr>
        <p:spPr>
          <a:xfrm>
            <a:off x="576173" y="87778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30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pic>
        <p:nvPicPr>
          <p:cNvPr id="233" name="mms1_edp_dce_gse_fast_l2.png" descr="mms1_edp_dce_gse_fa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489" y="2040214"/>
            <a:ext cx="9609822" cy="74257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4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37" name="; load the FPI electron moments data for October 16, 2015…"/>
          <p:cNvSpPr/>
          <p:nvPr/>
        </p:nvSpPr>
        <p:spPr>
          <a:xfrm>
            <a:off x="470197" y="3634333"/>
            <a:ext cx="12064406" cy="248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moments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'fast'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'des-moms'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omni-directional electron energy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'mms3_des_energyspectr_omni_fast'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'mms3_des_pitchangdist_avg'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'mms3_des_spec_and_pad'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8" name="https://lasp.colorado.edu/mms/sdc/public/datasets/fpi/"/>
          <p:cNvSpPr/>
          <p:nvPr/>
        </p:nvSpPr>
        <p:spPr>
          <a:xfrm>
            <a:off x="868324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39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mms3_des_spec_and_pad.png" descr="mms3_des_spec_and_p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726" y="2094488"/>
            <a:ext cx="9469348" cy="7317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2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43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46" name="https://lasp.colorado.edu/mms/sdc/public/datasets/fpi/"/>
          <p:cNvSpPr/>
          <p:nvPr/>
        </p:nvSpPr>
        <p:spPr>
          <a:xfrm>
            <a:off x="868324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47" name="; we can also plot the FPI density, bulk velocity…"/>
          <p:cNvSpPr/>
          <p:nvPr/>
        </p:nvSpPr>
        <p:spPr>
          <a:xfrm>
            <a:off x="592137" y="3901033"/>
            <a:ext cx="8284271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 can also plot the FPI density, bulk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electron density and flow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'mms3_des_bulkv_dbcs_fast'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'mms3_des_numberdensity_fast'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'mms3_des_vel_density'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48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pic>
        <p:nvPicPr>
          <p:cNvPr id="251" name="mms3_des_vel_density.png" descr="mms3_des_vel_dens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692" y="2160916"/>
            <a:ext cx="9297416" cy="71843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2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55" name="; load the HPCA moments data for October 16, 2015…"/>
          <p:cNvSpPr/>
          <p:nvPr/>
        </p:nvSpPr>
        <p:spPr>
          <a:xfrm>
            <a:off x="470197" y="3500983"/>
            <a:ext cx="12064406" cy="275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moments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'moments'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density, temperature and bulk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'mms4_hpca_hplus_number_density'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'mms4_hpca_hplus_scalar_temperature'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'mms4_hpca_hplus_ion_bulk_velocity'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'mms4_hpca_hplus_moments'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" name="https://lasp.colorado.edu/mms/sdc/public/datasets/hpca/"/>
          <p:cNvSpPr/>
          <p:nvPr/>
        </p:nvSpPr>
        <p:spPr>
          <a:xfrm>
            <a:off x="601319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57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pic>
        <p:nvPicPr>
          <p:cNvPr id="260" name="mms4_hpca_hplus_moments.png" descr="mms4_hpca_hplus_mom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299" y="2202339"/>
            <a:ext cx="9190202" cy="71015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1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64" name="https://lasp.colorado.edu/mms/sdc/public/datasets/hpca/"/>
          <p:cNvSpPr/>
          <p:nvPr/>
        </p:nvSpPr>
        <p:spPr>
          <a:xfrm>
            <a:off x="601319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65" name="; load the HPCA ion data for October 16, 2015…"/>
          <p:cNvSpPr/>
          <p:nvPr/>
        </p:nvSpPr>
        <p:spPr>
          <a:xfrm>
            <a:off x="714077" y="3234283"/>
            <a:ext cx="11576646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ion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'ion'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omni-directional flux by averaging over the anodes for the full field of view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mms_hpca_calc_anodes</a:t>
            </a:r>
            <a:r>
              <a:rPr>
                <a:solidFill>
                  <a:srgbClr val="000000"/>
                </a:solidFill>
              </a:rPr>
              <a:t>, fov=[</a:t>
            </a:r>
            <a:r>
              <a:rPr>
                <a:solidFill>
                  <a:srgbClr val="918F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360</a:t>
            </a:r>
            <a:r>
              <a:rPr>
                <a:solidFill>
                  <a:srgbClr val="000000"/>
                </a:solidFill>
              </a:rPr>
              <a:t>]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and O+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'mms4_hpca_hplus_flux_elev_0-360'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'mms4_hpca_oplus_flux_elev_0-360'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'mms4_hpca_hplus_flux_fullFoV'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66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Requirements</a:t>
            </a:r>
          </a:p>
        </p:txBody>
      </p:sp>
      <p:sp>
        <p:nvSpPr>
          <p:cNvPr id="126" name="Windows, Linux, OS X, or Solaris…"/>
          <p:cNvSpPr/>
          <p:nvPr/>
        </p:nvSpPr>
        <p:spPr>
          <a:xfrm>
            <a:off x="2831261" y="4006849"/>
            <a:ext cx="734227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-"/>
            </a:pPr>
            <a:r>
              <a:t>Windows, Linux, OS X, or Solaris</a:t>
            </a:r>
          </a:p>
          <a:p>
            <a:pPr marL="444500" indent="-444500" algn="l">
              <a:buSzPct val="75000"/>
              <a:buChar char="-"/>
            </a:pPr>
            <a:r>
              <a:t>IDL 8.4+</a:t>
            </a:r>
          </a:p>
          <a:p>
            <a:pPr marL="444500" indent="-444500" algn="l">
              <a:buSzPct val="75000"/>
              <a:buChar char="-"/>
            </a:pPr>
            <a:r>
              <a:t>IDL CDF Library 3.6.3+</a:t>
            </a:r>
          </a:p>
        </p:txBody>
      </p:sp>
      <p:sp>
        <p:nvSpPr>
          <p:cNvPr id="12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pic>
        <p:nvPicPr>
          <p:cNvPr id="269" name="mms4_hpca_hplus_flux_fullFoV.png" descr="mms4_hpca_hplus_flux_fullFo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860" y="2069864"/>
            <a:ext cx="9533080" cy="7366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0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sp>
        <p:nvSpPr>
          <p:cNvPr id="273" name="; load the EIS energy x time of flight (ExTOF) ion data for MMS1…"/>
          <p:cNvSpPr/>
          <p:nvPr/>
        </p:nvSpPr>
        <p:spPr>
          <a:xfrm>
            <a:off x="653107" y="3100933"/>
            <a:ext cx="11698586" cy="35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EIS energy x time of flight (ExTOF) ion data for MMS1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mms_load_eis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EIS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mms_eis_pad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spin-averaged energy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'mms1_epd_eis_extof_proton_flux_omni_spin'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'mms1_epd_eis_extof_0-1000keV_proton_flux_omni_pad_spin'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'mms1_epd_eis_extof_protons'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4" name="https://lasp.colorado.edu/mms/sdc/public/datasets/epd/"/>
          <p:cNvSpPr/>
          <p:nvPr/>
        </p:nvSpPr>
        <p:spPr>
          <a:xfrm>
            <a:off x="715847" y="8659283"/>
            <a:ext cx="115731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75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pic>
        <p:nvPicPr>
          <p:cNvPr id="278" name="mms1_epd_eis_extof_protons.png" descr="mms1_epd_eis_extof_prot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532" y="2105157"/>
            <a:ext cx="9441736" cy="72958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9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sp>
        <p:nvSpPr>
          <p:cNvPr id="282" name="; load the FEEPS electron data for MMS2…"/>
          <p:cNvSpPr/>
          <p:nvPr/>
        </p:nvSpPr>
        <p:spPr>
          <a:xfrm>
            <a:off x="348257" y="2999333"/>
            <a:ext cx="12308286" cy="375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FEEPS electron data for MMS2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mms_load_feeps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FEEPS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mms_feeps_pad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 averaged electron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'mms2_epd_feeps_srvy_l2_electron_intensity_omni_spin'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'mms2_epd_feeps_srvy_l2_electron_intensity_70-1000keV_pad_spin'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'mms2_epd_feeps_electrons'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3" name="https://lasp.colorado.edu/mms/sdc/public/datasets/epd/"/>
          <p:cNvSpPr/>
          <p:nvPr/>
        </p:nvSpPr>
        <p:spPr>
          <a:xfrm>
            <a:off x="715847" y="8608483"/>
            <a:ext cx="115731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84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pic>
        <p:nvPicPr>
          <p:cNvPr id="287" name="mms2_epd_feeps_electrons.png" descr="mms2_epd_feeps_electr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858" y="2162590"/>
            <a:ext cx="9293084" cy="718102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8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MEC</a:t>
            </a:r>
          </a:p>
        </p:txBody>
      </p:sp>
      <p:sp>
        <p:nvSpPr>
          <p:cNvPr id="291" name="; load the ephemeris and coordinates data for October 16, 2015…"/>
          <p:cNvSpPr/>
          <p:nvPr/>
        </p:nvSpPr>
        <p:spPr>
          <a:xfrm>
            <a:off x="2604145" y="2222516"/>
            <a:ext cx="7796511" cy="1684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ephemeris and coordinates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spacecraft position and velocity in GSM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'mms1_mec_r_gsm'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'mms1_mec_v_gsm'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2" name="mms1_mec_data.png" descr="mms1_mec_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52" y="4074574"/>
            <a:ext cx="6772296" cy="523313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3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oading and Plotting Dat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Tetrahedron Formation</a:t>
            </a:r>
          </a:p>
        </p:txBody>
      </p:sp>
      <p:sp>
        <p:nvSpPr>
          <p:cNvPr id="296" name="; create the formation plot in GSM coordinates, including the tetrahedron quality factor…"/>
          <p:cNvSpPr/>
          <p:nvPr/>
        </p:nvSpPr>
        <p:spPr>
          <a:xfrm>
            <a:off x="1018927" y="2266966"/>
            <a:ext cx="10966947" cy="88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formation plot in GSM coordinates, including the tetrahedron quality factor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mms_mec_formation_plot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'2015-10-16/13:07'</a:t>
            </a:r>
            <a:r>
              <a:rPr>
                <a:solidFill>
                  <a:srgbClr val="000000"/>
                </a:solidFill>
              </a:rPr>
              <a:t>, coord=</a:t>
            </a:r>
            <a:r>
              <a:rPr>
                <a:solidFill>
                  <a:srgbClr val="FF2600"/>
                </a:solidFill>
              </a:rPr>
              <a:t>'gsm'</a:t>
            </a:r>
            <a:r>
              <a:rPr>
                <a:solidFill>
                  <a:srgbClr val="000000"/>
                </a:solidFill>
              </a:rPr>
              <a:t>, /quality_factor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7" name="formationplot.png" descr="formation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729" y="3254661"/>
            <a:ext cx="7455342" cy="596203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8" name="Getting Started…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Analysis Tool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</p:txBody>
      </p:sp>
      <p:sp>
        <p:nvSpPr>
          <p:cNvPr id="301" name="Curlometer Calculations…"/>
          <p:cNvSpPr/>
          <p:nvPr/>
        </p:nvSpPr>
        <p:spPr>
          <a:xfrm>
            <a:off x="3515955" y="2971799"/>
            <a:ext cx="597289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Curlometer Calculations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Coordinate Transformations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Minimum Variance Analysis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Dynamic Power Spectra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Spectra from Particle Distributions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2D Particle Slices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Visualizing the Distributions in 3D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Curlometer Calculations</a:t>
            </a:r>
          </a:p>
        </p:txBody>
      </p:sp>
      <p:sp>
        <p:nvSpPr>
          <p:cNvPr id="304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sp>
        <p:nvSpPr>
          <p:cNvPr id="305" name="trange = ['2015-10-30/05:15:45', '2015-10-30/05:15:48']…"/>
          <p:cNvSpPr/>
          <p:nvPr/>
        </p:nvSpPr>
        <p:spPr>
          <a:xfrm>
            <a:off x="1140866" y="3617399"/>
            <a:ext cx="10723068" cy="3018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 = [</a:t>
            </a:r>
            <a:r>
              <a:t>'2015-10-30/05:15:45'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'2015-10-30/05:15:48'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t>, trange=trange, /get_fgm_ephemeris, 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], data_rate=</a:t>
            </a:r>
            <a:r>
              <a:rPr>
                <a:solidFill>
                  <a:srgbClr val="FF2600"/>
                </a:solidFill>
              </a:rPr>
              <a:t>'brst'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fields = </a:t>
            </a:r>
            <a:r>
              <a:t>'mms'</a:t>
            </a:r>
            <a:r>
              <a:rPr>
                <a:solidFill>
                  <a:srgbClr val="000000"/>
                </a:solidFill>
              </a:rPr>
              <a:t>+[</a:t>
            </a:r>
            <a:r>
              <a:t>'1'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'3'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'4'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'_fgm_b_gse_brst_l2'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positions = </a:t>
            </a:r>
            <a:r>
              <a:t>'mms'</a:t>
            </a:r>
            <a:r>
              <a:rPr>
                <a:solidFill>
                  <a:srgbClr val="000000"/>
                </a:solidFill>
              </a:rPr>
              <a:t>+[</a:t>
            </a:r>
            <a:r>
              <a:t>'1'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'3'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'4'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'_fgm_r_gse_brst_l2'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mms_curl</a:t>
            </a:r>
            <a:r>
              <a:t>, trange=trange, fields=fields, positions=positions, suffix=</a:t>
            </a:r>
            <a:r>
              <a:rPr>
                <a:solidFill>
                  <a:srgbClr val="FF2600"/>
                </a:solidFill>
              </a:rPr>
              <a:t>'_mms_curl'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'divB'</a:t>
            </a:r>
            <a:r>
              <a:rPr>
                <a:solidFill>
                  <a:srgbClr val="000000"/>
                </a:solidFill>
              </a:rPr>
              <a:t>,</a:t>
            </a:r>
            <a:r>
              <a:t>'curlB'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'jtotal'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'jperp'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'jpar'</a:t>
            </a:r>
            <a:r>
              <a:rPr>
                <a:solidFill>
                  <a:srgbClr val="000000"/>
                </a:solidFill>
              </a:rPr>
              <a:t>,</a:t>
            </a:r>
            <a:r>
              <a:t>'baryb'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'_mms_curl'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Curlometer Calculations</a:t>
            </a:r>
          </a:p>
        </p:txBody>
      </p:sp>
      <p:sp>
        <p:nvSpPr>
          <p:cNvPr id="308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309" name="curlometer.png" descr="curlome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285" y="2197693"/>
            <a:ext cx="9202230" cy="711081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Installing SPEDAS</a:t>
            </a:r>
          </a:p>
        </p:txBody>
      </p:sp>
      <p:sp>
        <p:nvSpPr>
          <p:cNvPr id="130" name="http://spedas.org/wiki/index.php?title=Downloads_and_Installation"/>
          <p:cNvSpPr/>
          <p:nvPr/>
        </p:nvSpPr>
        <p:spPr>
          <a:xfrm>
            <a:off x="637199" y="2595033"/>
            <a:ext cx="117304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http://spedas.org/wiki/index.php?title=Downloads_and_Installation</a:t>
            </a:r>
          </a:p>
        </p:txBody>
      </p:sp>
      <p:pic>
        <p:nvPicPr>
          <p:cNvPr id="131" name="Screen Shot 2016-06-21 at 10.41.02 AM.png" descr="Screen Shot 2016-06-21 at 10.41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905" y="3468516"/>
            <a:ext cx="7036990" cy="6085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312" name="; load the quaternions from the MEC file…"/>
          <p:cNvSpPr/>
          <p:nvPr/>
        </p:nvSpPr>
        <p:spPr>
          <a:xfrm>
            <a:off x="957957" y="2967583"/>
            <a:ext cx="11088886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quaternions from the MEC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we're going to transform some FGM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Cotrans the FGM data from GSM to 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mms_qcotrans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'mms3_fgm_b_sm_srvy_l2_bvec'</a:t>
            </a:r>
            <a:r>
              <a:rPr>
                <a:solidFill>
                  <a:srgbClr val="000000"/>
                </a:solidFill>
              </a:rPr>
              <a:t>, out_coord=</a:t>
            </a:r>
            <a:r>
              <a:t>'sm'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 in both GSM and 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'mms3_fgm_b_sm_srvy_l2_bvec'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'mms3_fgm_gsm_sm_coords'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1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mms3_fgm_gsm_sm_coords.png" descr="mms3_fgm_gsm_sm_coor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055" y="2121788"/>
            <a:ext cx="9398690" cy="72626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16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31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20" name="; load some FGM data…"/>
          <p:cNvSpPr/>
          <p:nvPr/>
        </p:nvSpPr>
        <p:spPr>
          <a:xfrm>
            <a:off x="165347" y="2700883"/>
            <a:ext cx="12674105" cy="435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FGM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minimum variance transformation matrix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minvar_matrix_make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t>'mva_matrix'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tstart=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tstop=</a:t>
            </a:r>
            <a:r>
              <a:t>'2015-10-16/13:10'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rotate the B-field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tvector_rotate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'mva_matrix'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t>'mms1_fgm_b_gse_srvy_l2_bvec_mva'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in MVA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'mms1_fgm_b_gse_srvy_l2_bvec_mva'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'mms1_fgm_b_gse_srvy_l2_bvec_mva'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2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ms1_fgm_b_gse_srvy_l2_bvec_mva.png" descr="mms1_fgm_b_gse_srvy_l2_bvec_m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6" y="2214848"/>
            <a:ext cx="9157828" cy="707650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4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25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28" name="; load some SCM data…"/>
          <p:cNvSpPr/>
          <p:nvPr/>
        </p:nvSpPr>
        <p:spPr>
          <a:xfrm>
            <a:off x="1384746" y="2967583"/>
            <a:ext cx="10235308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SCM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'2015-10-16/00:00'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dynamic power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tdpwrspc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'mms1_scm_acb_gse_scsrvy_srvy_l2'</a:t>
            </a:r>
            <a:r>
              <a:rPr>
                <a:solidFill>
                  <a:srgbClr val="000000"/>
                </a:solidFill>
              </a:rPr>
              <a:t>, nboxpoints=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,nshiftpoints=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,bin=</a:t>
            </a:r>
            <a:r>
              <a:rPr>
                <a:solidFill>
                  <a:srgbClr val="918F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dynamic power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'mms1_scm_acb_gse_scsrvy_srvy_l2_x_dpwrspc'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'mms1_scm_acb_gse_scsrvy_srvy_l2_y_dpwrspc'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'mms1_scm_acb_gse_scsrvy_srvy_l2_z_dpwrspc'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'mms1_scm_acb_gse_scsrvy_l2_dpwrspc'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</a:t>
            </a:r>
          </a:p>
        </p:txBody>
      </p:sp>
      <p:sp>
        <p:nvSpPr>
          <p:cNvPr id="329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mms1_scm_acb_gse_scsrvy_l2_dpwrspc.png" descr="mms1_scm_acb_gse_scsrvy_l2_dpwrs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418" y="2139841"/>
            <a:ext cx="9351964" cy="7226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2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3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;  calculate the electron energy spectra from the FPI distribution functions…"/>
          <p:cNvSpPr/>
          <p:nvPr/>
        </p:nvSpPr>
        <p:spPr>
          <a:xfrm>
            <a:off x="836017" y="3634333"/>
            <a:ext cx="11807760" cy="248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calculate the electron energy spectra from the FPI distribution functions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mms_part_getspec</a:t>
            </a:r>
            <a:r>
              <a:rPr>
                <a:solidFill>
                  <a:srgbClr val="000000"/>
                </a:solidFill>
              </a:rPr>
              <a:t>, instrument=</a:t>
            </a:r>
            <a:r>
              <a:t>'fpi'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'e'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outputs=[</a:t>
            </a:r>
            <a:r>
              <a:t>'energy'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'mms1_des_dist_fast_energy'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'mms1_des_dist_fast_energy'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36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3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mms1_des_dist_fast_energy.png" descr="mms1_des_dist_fast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782" y="2185713"/>
            <a:ext cx="9233236" cy="71347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0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4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; we can do the same thing with the HPCA distribution functions…"/>
          <p:cNvSpPr/>
          <p:nvPr/>
        </p:nvSpPr>
        <p:spPr>
          <a:xfrm>
            <a:off x="1079896" y="3767683"/>
            <a:ext cx="11210827" cy="221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 can do the same thing with the HPCA distribution functions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mms_part_getspec</a:t>
            </a:r>
            <a:r>
              <a:rPr>
                <a:solidFill>
                  <a:srgbClr val="000000"/>
                </a:solidFill>
              </a:rPr>
              <a:t>, instrument=</a:t>
            </a:r>
            <a:r>
              <a:t>'hpca'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'hplus'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outputs=[</a:t>
            </a:r>
            <a:r>
              <a:t>'energy'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'mms2_hpca_hplus_phase_space_density_energy'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'mms2_hpca_hplus_phase_space_density_energy'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44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sp>
        <p:nvSpPr>
          <p:cNvPr id="345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pic>
        <p:nvPicPr>
          <p:cNvPr id="348" name="mms2_hpca_hplus_phase_space_density_energy.png" descr="mms2_hpca_hplus_phase_space_density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991" y="2192830"/>
            <a:ext cx="9214818" cy="712054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9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Organization</a:t>
            </a:r>
          </a:p>
        </p:txBody>
      </p:sp>
      <p:sp>
        <p:nvSpPr>
          <p:cNvPr id="135" name="spedas_gui: Components of the SPEDAS Graphical User Interface (GUI)…"/>
          <p:cNvSpPr/>
          <p:nvPr/>
        </p:nvSpPr>
        <p:spPr>
          <a:xfrm>
            <a:off x="499832" y="3244836"/>
            <a:ext cx="12005137" cy="501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spedas_gui</a:t>
            </a:r>
            <a:r>
              <a:t>: Components of the SPEDAS Graphical User Interface (GUI)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external</a:t>
            </a:r>
            <a:r>
              <a:t>: Code developed externally, but distributed with SPEDAS (CDAWeb, Geopack, etc.)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projects</a:t>
            </a:r>
            <a:r>
              <a:t>: Mission specific code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general</a:t>
            </a:r>
            <a:r>
              <a:t>: General science analysis tools</a:t>
            </a:r>
          </a:p>
        </p:txBody>
      </p:sp>
      <p:sp>
        <p:nvSpPr>
          <p:cNvPr id="136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2D Particle Slices</a:t>
            </a:r>
          </a:p>
        </p:txBody>
      </p:sp>
      <p:sp>
        <p:nvSpPr>
          <p:cNvPr id="352" name="; load some burst mode FPI data…"/>
          <p:cNvSpPr/>
          <p:nvPr/>
        </p:nvSpPr>
        <p:spPr>
          <a:xfrm>
            <a:off x="896986" y="3234283"/>
            <a:ext cx="11210827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burst mode FPI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t>'dis-dist'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reformat data from tplot variable into compatible 3D structures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dist = </a:t>
            </a:r>
            <a:r>
              <a:rPr>
                <a:solidFill>
                  <a:srgbClr val="00CACC"/>
                </a:solidFill>
              </a:rPr>
              <a:t>mms_get_dist</a:t>
            </a:r>
            <a:r>
              <a:rPr>
                <a:solidFill>
                  <a:srgbClr val="000000"/>
                </a:solidFill>
              </a:rPr>
              <a:t>(</a:t>
            </a:r>
            <a:r>
              <a:t>'mms1_dis_dist_brst'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'2015-10-16/13:07'</a:t>
            </a:r>
            <a:r>
              <a:rPr>
                <a:solidFill>
                  <a:srgbClr val="000000"/>
                </a:solidFill>
              </a:rPr>
              <a:t>])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the single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slice = </a:t>
            </a:r>
            <a:r>
              <a:rPr>
                <a:solidFill>
                  <a:srgbClr val="00CACC"/>
                </a:solidFill>
              </a:rPr>
              <a:t>spd_slice2d</a:t>
            </a:r>
            <a:r>
              <a:rPr>
                <a:solidFill>
                  <a:srgbClr val="000000"/>
                </a:solidFill>
              </a:rPr>
              <a:t>(dist, time=</a:t>
            </a:r>
            <a:r>
              <a:t>'2015-10-16/13:06:00'</a:t>
            </a:r>
            <a:r>
              <a:rPr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4F9192"/>
                </a:solidFill>
              </a:rPr>
              <a:t>;3D interpolation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slice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spd_slice2d_plot</a:t>
            </a:r>
            <a:r>
              <a:rPr>
                <a:solidFill>
                  <a:srgbClr val="000000"/>
                </a:solidFill>
              </a:rPr>
              <a:t>, slice</a:t>
            </a:r>
          </a:p>
        </p:txBody>
      </p:sp>
      <p:sp>
        <p:nvSpPr>
          <p:cNvPr id="35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2D Particle Slices</a:t>
            </a:r>
          </a:p>
        </p:txBody>
      </p:sp>
      <p:pic>
        <p:nvPicPr>
          <p:cNvPr id="356" name="fpi_slice2d.png" descr="fpi_slice2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4108" y="2369739"/>
            <a:ext cx="7941384" cy="67667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5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sp>
        <p:nvSpPr>
          <p:cNvPr id="360" name="trange = ['2015-10-20/05:56:30', '2015-10-20/05:56:34']…"/>
          <p:cNvSpPr/>
          <p:nvPr/>
        </p:nvSpPr>
        <p:spPr>
          <a:xfrm>
            <a:off x="409227" y="2777083"/>
            <a:ext cx="12186345" cy="595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 = [</a:t>
            </a:r>
            <a:r>
              <a:t>'2015-10-20/05:56:30'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'2015-10-20/05:56:34'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;get +- 60 seconds of support data (FGM and FPI velocity)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support_trange= </a:t>
            </a:r>
            <a:r>
              <a:rPr>
                <a:solidFill>
                  <a:srgbClr val="00CACC"/>
                </a:solidFill>
              </a:rPr>
              <a:t>time_double</a:t>
            </a:r>
            <a:r>
              <a:t>(trange) + [-</a:t>
            </a:r>
            <a:r>
              <a:rPr>
                <a:solidFill>
                  <a:srgbClr val="918F00"/>
                </a:solidFill>
              </a:rPr>
              <a:t>60</a:t>
            </a:r>
            <a:r>
              <a:t>,</a:t>
            </a:r>
            <a:r>
              <a:rPr>
                <a:solidFill>
                  <a:srgbClr val="918F00"/>
                </a:solidFill>
              </a:rPr>
              <a:t>60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distribution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trange=trange,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'des-dist'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data into standard structures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dist = </a:t>
            </a:r>
            <a:r>
              <a:rPr>
                <a:solidFill>
                  <a:srgbClr val="00CACC"/>
                </a:solidFill>
              </a:rPr>
              <a:t>mms_get_fpi_dist</a:t>
            </a:r>
            <a:r>
              <a:rPr>
                <a:solidFill>
                  <a:srgbClr val="000000"/>
                </a:solidFill>
              </a:rPr>
              <a:t>(</a:t>
            </a:r>
            <a:r>
              <a:t>'mms1_des_dist_brst'</a:t>
            </a:r>
            <a:r>
              <a:rPr>
                <a:solidFill>
                  <a:srgbClr val="000000"/>
                </a:solidFill>
              </a:rPr>
              <a:t>, trange=trange)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convert structures to isee_3d data model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CACC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data = </a:t>
            </a:r>
            <a:r>
              <a:t>spd_dist_to_hash</a:t>
            </a:r>
            <a:r>
              <a:rPr>
                <a:solidFill>
                  <a:srgbClr val="000000"/>
                </a:solidFill>
              </a:rPr>
              <a:t>(dist)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B-field (cyan vector) and velocity (yellow vector) support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trange=support_trange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t>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trange=support_trange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Once GUI is open select PSD from Units menu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isee_3d</a:t>
            </a:r>
            <a:r>
              <a:t>, data=data, trange=trange, bfield= </a:t>
            </a:r>
            <a:r>
              <a:rPr>
                <a:solidFill>
                  <a:srgbClr val="FF2600"/>
                </a:solidFill>
              </a:rPr>
              <a:t>'mms1_fgm_b_gse_srvy_l2_bvec'</a:t>
            </a:r>
            <a:r>
              <a:t>, velocity=</a:t>
            </a:r>
            <a:r>
              <a:rPr>
                <a:solidFill>
                  <a:srgbClr val="FF2600"/>
                </a:solidFill>
              </a:rPr>
              <a:t>'mms1_des_bulkv_dbcs_brst'</a:t>
            </a:r>
          </a:p>
        </p:txBody>
      </p:sp>
      <p:sp>
        <p:nvSpPr>
          <p:cNvPr id="36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Analysis Tool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pic>
        <p:nvPicPr>
          <p:cNvPr id="364" name="screen_20160621092119.png" descr="screen_201606210921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400" y="2197100"/>
            <a:ext cx="7112000" cy="7112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65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Example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  <a:p>
            <a:pPr>
              <a:defRPr sz="3200"/>
            </a:pPr>
            <a:r>
              <a:t>Where to find more examples?</a:t>
            </a:r>
          </a:p>
        </p:txBody>
      </p:sp>
      <p:sp>
        <p:nvSpPr>
          <p:cNvPr id="368" name="/projects/mms/examples/basic/"/>
          <p:cNvSpPr/>
          <p:nvPr/>
        </p:nvSpPr>
        <p:spPr>
          <a:xfrm>
            <a:off x="128413" y="2677583"/>
            <a:ext cx="64826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</a:t>
            </a:r>
          </a:p>
        </p:txBody>
      </p:sp>
      <p:sp>
        <p:nvSpPr>
          <p:cNvPr id="369" name="Basic examples for each load routine; this is a good place for new users to start"/>
          <p:cNvSpPr/>
          <p:nvPr/>
        </p:nvSpPr>
        <p:spPr>
          <a:xfrm>
            <a:off x="122174" y="3335337"/>
            <a:ext cx="1276045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Basic examples for each load routine; this is a good place for new users to start</a:t>
            </a:r>
          </a:p>
        </p:txBody>
      </p:sp>
      <p:sp>
        <p:nvSpPr>
          <p:cNvPr id="370" name="/projects/mms/examples/advanced/"/>
          <p:cNvSpPr/>
          <p:nvPr/>
        </p:nvSpPr>
        <p:spPr>
          <a:xfrm>
            <a:off x="64583" y="5260975"/>
            <a:ext cx="74231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/projects/mms/examples/advanced/</a:t>
            </a:r>
          </a:p>
        </p:txBody>
      </p:sp>
      <p:sp>
        <p:nvSpPr>
          <p:cNvPr id="371" name="Examples showing more advanced functionality of the plugin"/>
          <p:cNvSpPr/>
          <p:nvPr/>
        </p:nvSpPr>
        <p:spPr>
          <a:xfrm>
            <a:off x="67597" y="5894916"/>
            <a:ext cx="12530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Examples showing more advanced functionality of the plugin</a:t>
            </a:r>
          </a:p>
        </p:txBody>
      </p:sp>
      <p:sp>
        <p:nvSpPr>
          <p:cNvPr id="372" name="/projects/mms/examples/quicklook/"/>
          <p:cNvSpPr/>
          <p:nvPr/>
        </p:nvSpPr>
        <p:spPr>
          <a:xfrm>
            <a:off x="115561" y="7258579"/>
            <a:ext cx="73211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/projects/mms/examples/quicklook/</a:t>
            </a:r>
          </a:p>
        </p:txBody>
      </p:sp>
      <p:sp>
        <p:nvSpPr>
          <p:cNvPr id="373" name="Scripts that create the QL plots at the SDC; note: these require MMS team member access to the SDC to run"/>
          <p:cNvSpPr/>
          <p:nvPr/>
        </p:nvSpPr>
        <p:spPr>
          <a:xfrm>
            <a:off x="122174" y="7844366"/>
            <a:ext cx="1299865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Scripts that create the QL plots at the SDC; note: these require MMS team member access to the SDC to run</a:t>
            </a:r>
          </a:p>
        </p:txBody>
      </p:sp>
      <p:sp>
        <p:nvSpPr>
          <p:cNvPr id="374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sp>
        <p:nvSpPr>
          <p:cNvPr id="377" name="mms_fpi_ang_ang, '2016-12-07/14:42:45', species='i', data_rate='brst'"/>
          <p:cNvSpPr/>
          <p:nvPr/>
        </p:nvSpPr>
        <p:spPr>
          <a:xfrm>
            <a:off x="2238325" y="3144104"/>
            <a:ext cx="8528150" cy="35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mms_fpi_ang_ang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'2016-12-07/14:42:45'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'i'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</a:p>
        </p:txBody>
      </p:sp>
      <p:pic>
        <p:nvPicPr>
          <p:cNvPr id="378" name="azimuth_vs_zenith.png" descr="azimuth_vs_zenit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99" y="4036041"/>
            <a:ext cx="6045201" cy="467129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79" name="pad_vs_energy.png" descr="pad_vs_energ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9900" y="4036041"/>
            <a:ext cx="6045201" cy="467129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80" name="/projects/mms/examples/basic/mms_fpi_angle_angle_crib.pro"/>
          <p:cNvSpPr/>
          <p:nvPr/>
        </p:nvSpPr>
        <p:spPr>
          <a:xfrm>
            <a:off x="115315" y="1606550"/>
            <a:ext cx="127741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/projects/mms/examples/basic/mms_fpi_angle_angle_crib.pro</a:t>
            </a:r>
          </a:p>
        </p:txBody>
      </p:sp>
      <p:sp>
        <p:nvSpPr>
          <p:cNvPr id="381" name="MMS FPI angle-angle, PA-energy Plots"/>
          <p:cNvSpPr/>
          <p:nvPr/>
        </p:nvSpPr>
        <p:spPr>
          <a:xfrm>
            <a:off x="2498928" y="742950"/>
            <a:ext cx="80069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FPI angle-angle, PA-energy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384" name="azimuth_vs_energy.png" descr="azimuth_vs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547" y="4043132"/>
            <a:ext cx="6043433" cy="466992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85" name="zenith_vs_energy.png" descr="zenith_vs_energ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8470" y="4036042"/>
            <a:ext cx="6061783" cy="468410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86" name="mms_fpi_ang_ang, '2016-12-07/14:42:45', species='i', data_rate='brst'"/>
          <p:cNvSpPr/>
          <p:nvPr/>
        </p:nvSpPr>
        <p:spPr>
          <a:xfrm>
            <a:off x="2238325" y="3144104"/>
            <a:ext cx="8528150" cy="35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mms_fpi_ang_ang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'2016-12-07/14:42:45'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'i'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</a:p>
        </p:txBody>
      </p:sp>
      <p:sp>
        <p:nvSpPr>
          <p:cNvPr id="387" name="/projects/mms/examples/basic/mms_fpi_angle_angle_crib.pro"/>
          <p:cNvSpPr/>
          <p:nvPr/>
        </p:nvSpPr>
        <p:spPr>
          <a:xfrm>
            <a:off x="115315" y="1606550"/>
            <a:ext cx="127741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/projects/mms/examples/basic/mms_fpi_angle_angle_crib.pro</a:t>
            </a:r>
          </a:p>
        </p:txBody>
      </p:sp>
      <p:sp>
        <p:nvSpPr>
          <p:cNvPr id="388" name="MMS FPI angle-energy Plots"/>
          <p:cNvSpPr/>
          <p:nvPr/>
        </p:nvSpPr>
        <p:spPr>
          <a:xfrm>
            <a:off x="3549116" y="742950"/>
            <a:ext cx="59065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FPI angle-energy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; to plot the angle-angle plots for EIS, use the following tool…"/>
          <p:cNvSpPr/>
          <p:nvPr/>
        </p:nvSpPr>
        <p:spPr>
          <a:xfrm>
            <a:off x="470197" y="4301083"/>
            <a:ext cx="12064406" cy="115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to plot the angle-angle plots for EIS, use the following tool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developed by Ian Cohen and Joe Westlake at JHU/APL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eis_ang_ang</a:t>
            </a:r>
            <a:r>
              <a:t>, probe=</a:t>
            </a:r>
            <a:r>
              <a:rPr>
                <a:solidFill>
                  <a:srgbClr val="FF2600"/>
                </a:solidFill>
              </a:rPr>
              <a:t>'1'</a:t>
            </a:r>
            <a:r>
              <a:t>, trange=[</a:t>
            </a:r>
            <a:r>
              <a:rPr>
                <a:solidFill>
                  <a:srgbClr val="FF2600"/>
                </a:solidFill>
              </a:rPr>
              <a:t>'2015-12-15/13:00'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'2015-12-15/13:10'</a:t>
            </a:r>
            <a:r>
              <a:t>], energy_chan=[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39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sp>
        <p:nvSpPr>
          <p:cNvPr id="392" name="/projects/mms/examples/basic/mms_eis_angle_angle_crib.pro"/>
          <p:cNvSpPr/>
          <p:nvPr/>
        </p:nvSpPr>
        <p:spPr>
          <a:xfrm>
            <a:off x="77139" y="1606550"/>
            <a:ext cx="128505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/projects/mms/examples/basic/mms_eis_angle_angle_crib.pro</a:t>
            </a:r>
          </a:p>
        </p:txBody>
      </p:sp>
      <p:sp>
        <p:nvSpPr>
          <p:cNvPr id="393" name="MMS EIS angle-angle Plots"/>
          <p:cNvSpPr/>
          <p:nvPr/>
        </p:nvSpPr>
        <p:spPr>
          <a:xfrm>
            <a:off x="3676218" y="742950"/>
            <a:ext cx="56523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EIS angle-angle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eis_ang_ang.png" descr="eis_ang_ang.png"/>
          <p:cNvPicPr>
            <a:picLocks noChangeAspect="1"/>
          </p:cNvPicPr>
          <p:nvPr/>
        </p:nvPicPr>
        <p:blipFill>
          <a:blip r:embed="rId2">
            <a:extLst/>
          </a:blip>
          <a:srcRect l="39293" t="10743" r="27372" b="55922"/>
          <a:stretch>
            <a:fillRect/>
          </a:stretch>
        </p:blipFill>
        <p:spPr>
          <a:xfrm>
            <a:off x="1862137" y="2319874"/>
            <a:ext cx="9280442" cy="71712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96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sp>
        <p:nvSpPr>
          <p:cNvPr id="397" name="/projects/mms/examples/basic/mms_eis_angle_angle_crib.pro"/>
          <p:cNvSpPr/>
          <p:nvPr/>
        </p:nvSpPr>
        <p:spPr>
          <a:xfrm>
            <a:off x="77139" y="1606550"/>
            <a:ext cx="128505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/projects/mms/examples/basic/mms_eis_angle_angle_crib.pro</a:t>
            </a:r>
          </a:p>
        </p:txBody>
      </p:sp>
      <p:sp>
        <p:nvSpPr>
          <p:cNvPr id="398" name="MMS EIS angle-angle Plots"/>
          <p:cNvSpPr/>
          <p:nvPr/>
        </p:nvSpPr>
        <p:spPr>
          <a:xfrm>
            <a:off x="3676218" y="742950"/>
            <a:ext cx="56523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EIS angle-angle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/projects/mms/examples/advanced/mms_wavpol_crib.pro"/>
          <p:cNvSpPr/>
          <p:nvPr/>
        </p:nvSpPr>
        <p:spPr>
          <a:xfrm>
            <a:off x="547141" y="1606550"/>
            <a:ext cx="119105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/projects/mms/examples/advanced/mms_wavpol_crib.pro</a:t>
            </a:r>
          </a:p>
        </p:txBody>
      </p:sp>
      <p:sp>
        <p:nvSpPr>
          <p:cNvPr id="401" name="MMS Wave Polarization Analysis"/>
          <p:cNvSpPr/>
          <p:nvPr/>
        </p:nvSpPr>
        <p:spPr>
          <a:xfrm>
            <a:off x="3138322" y="742950"/>
            <a:ext cx="67281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Wave Polarization Analysis</a:t>
            </a:r>
          </a:p>
        </p:txBody>
      </p:sp>
      <p:pic>
        <p:nvPicPr>
          <p:cNvPr id="402" name="mms4_brst_wavpol.png" descr="mms4_brst_wavp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2748" y="2268368"/>
            <a:ext cx="9019304" cy="696946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0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MMS Load Routines</a:t>
            </a:r>
          </a:p>
        </p:txBody>
      </p:sp>
      <p:graphicFrame>
        <p:nvGraphicFramePr>
          <p:cNvPr id="139" name="Table"/>
          <p:cNvGraphicFramePr/>
          <p:nvPr/>
        </p:nvGraphicFramePr>
        <p:xfrm>
          <a:off x="1143280" y="2996604"/>
          <a:ext cx="10718240" cy="55129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59119"/>
                <a:gridCol w="5359119"/>
              </a:tblGrid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mms_load_fgm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Fluxgate Magnetometer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mms_load_scm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Search-coil Magnetometer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mms_load_mec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Ephemeris and Coordinates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mms_load_fpi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Fast Plasma Investigation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mms_load_hpca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Hot Plasma Composition Analyzer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Energetic Ion Spectrometer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mms_load_feeps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Fly’s Eye Energetic Particle Sensor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Electric-field Double Probe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Electron Drift Instrument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mms_load_dsp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Digital Signal Processor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mms_load_aspoc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Active Spacecraft Potential Control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mms_load_tetrahedron_qf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Tetrahedron Quality Factor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mms_load_brst_segments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Find burst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mms_load_fast_segments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Find fast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0" name="See folder: /projects/mms/"/>
          <p:cNvSpPr/>
          <p:nvPr/>
        </p:nvSpPr>
        <p:spPr>
          <a:xfrm>
            <a:off x="3769029" y="8902700"/>
            <a:ext cx="5466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folder: /projects/mms/</a:t>
            </a:r>
          </a:p>
        </p:txBody>
      </p:sp>
      <p:sp>
        <p:nvSpPr>
          <p:cNvPr id="14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/projects/mms/examples/basic/mms_plasma_beta_crib.pro"/>
          <p:cNvSpPr/>
          <p:nvPr/>
        </p:nvSpPr>
        <p:spPr>
          <a:xfrm>
            <a:off x="420268" y="1606550"/>
            <a:ext cx="12164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/projects/mms/examples/basic/mms_plasma_beta_crib.pro</a:t>
            </a:r>
          </a:p>
        </p:txBody>
      </p:sp>
      <p:sp>
        <p:nvSpPr>
          <p:cNvPr id="406" name="MMS Plasma Beta Calculation"/>
          <p:cNvSpPr/>
          <p:nvPr/>
        </p:nvSpPr>
        <p:spPr>
          <a:xfrm>
            <a:off x="3371037" y="742950"/>
            <a:ext cx="62627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Plasma Beta Calculation</a:t>
            </a:r>
          </a:p>
        </p:txBody>
      </p:sp>
      <p:sp>
        <p:nvSpPr>
          <p:cNvPr id="40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408" name="plasma_beta.png" descr="plasma_be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1225" y="2470150"/>
            <a:ext cx="8762350" cy="677090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/projects/mms/examples/advanced/mms_fpi_dist_slice_comparison_crib_l2.pro"/>
          <p:cNvSpPr/>
          <p:nvPr/>
        </p:nvSpPr>
        <p:spPr>
          <a:xfrm>
            <a:off x="138861" y="1709515"/>
            <a:ext cx="1272707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/projects/mms/examples/advanced/mms_fpi_dist_slice_comparison_crib_l2.pro</a:t>
            </a:r>
          </a:p>
        </p:txBody>
      </p:sp>
      <p:sp>
        <p:nvSpPr>
          <p:cNvPr id="411" name="MMS FPI Distribution Slices"/>
          <p:cNvSpPr/>
          <p:nvPr/>
        </p:nvSpPr>
        <p:spPr>
          <a:xfrm>
            <a:off x="3638270" y="742950"/>
            <a:ext cx="57282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FPI Distribution Slices</a:t>
            </a:r>
          </a:p>
        </p:txBody>
      </p:sp>
      <p:pic>
        <p:nvPicPr>
          <p:cNvPr id="412" name="mms1_e_fast_bv_20151016_130601.784.png" descr="mms1_e_fast_bv_20151016_130601.7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591" y="2561780"/>
            <a:ext cx="11169618" cy="638264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13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/projects/mms/examples/basic/mms_error_bars_crib.pro"/>
          <p:cNvSpPr/>
          <p:nvPr/>
        </p:nvSpPr>
        <p:spPr>
          <a:xfrm>
            <a:off x="1970024" y="1709515"/>
            <a:ext cx="906475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/projects/mms/examples/basic/mms_error_bars_crib.pro</a:t>
            </a:r>
          </a:p>
        </p:txBody>
      </p:sp>
      <p:sp>
        <p:nvSpPr>
          <p:cNvPr id="416" name="MMS FPI Error Bars"/>
          <p:cNvSpPr/>
          <p:nvPr/>
        </p:nvSpPr>
        <p:spPr>
          <a:xfrm>
            <a:off x="4442714" y="742950"/>
            <a:ext cx="41193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FPI Error Bars</a:t>
            </a:r>
          </a:p>
        </p:txBody>
      </p:sp>
      <p:sp>
        <p:nvSpPr>
          <p:cNvPr id="41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418" name="fpi_error_bars.png" descr="fpi_error_ba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317108" y="1630958"/>
            <a:ext cx="6370584" cy="824428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/projects/mms/examples/advanced/mms_multi_axis_figure.pro"/>
          <p:cNvSpPr/>
          <p:nvPr/>
        </p:nvSpPr>
        <p:spPr>
          <a:xfrm>
            <a:off x="1495475" y="1709515"/>
            <a:ext cx="100138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/projects/mms/examples/advanced/mms_multi_axis_figure.pro</a:t>
            </a:r>
          </a:p>
        </p:txBody>
      </p:sp>
      <p:sp>
        <p:nvSpPr>
          <p:cNvPr id="421" name="MMS Multi-Axis Figures"/>
          <p:cNvSpPr/>
          <p:nvPr/>
        </p:nvSpPr>
        <p:spPr>
          <a:xfrm>
            <a:off x="4049064" y="742950"/>
            <a:ext cx="49066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Multi-Axis Figures</a:t>
            </a:r>
          </a:p>
        </p:txBody>
      </p:sp>
      <p:sp>
        <p:nvSpPr>
          <p:cNvPr id="422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  <p:pic>
        <p:nvPicPr>
          <p:cNvPr id="423" name="multiaxis.png" descr="multiax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399" y="2965450"/>
            <a:ext cx="9144001" cy="5575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etting Help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Help</a:t>
            </a:r>
          </a:p>
        </p:txBody>
      </p:sp>
      <p:sp>
        <p:nvSpPr>
          <p:cNvPr id="426" name="SPEDAS Forum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SPEDAS Forum</a:t>
            </a:r>
          </a:p>
          <a:p>
            <a:pPr/>
          </a:p>
          <a:p>
            <a:pPr/>
            <a:r>
              <a:t>SPEDAS Wiki</a:t>
            </a:r>
          </a:p>
          <a:p>
            <a:pPr/>
          </a:p>
          <a:p>
            <a:pPr/>
            <a:r>
              <a:t>Ask Eric</a:t>
            </a:r>
          </a:p>
        </p:txBody>
      </p:sp>
      <p:sp>
        <p:nvSpPr>
          <p:cNvPr id="427" name="https://groups.google.com/forum/#!forum/spedas"/>
          <p:cNvSpPr/>
          <p:nvPr/>
        </p:nvSpPr>
        <p:spPr>
          <a:xfrm>
            <a:off x="1418793" y="3367616"/>
            <a:ext cx="101672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https://groups.google.com/forum/#!forum/spedas</a:t>
            </a:r>
          </a:p>
        </p:txBody>
      </p:sp>
      <p:sp>
        <p:nvSpPr>
          <p:cNvPr id="428" name="http://spedas.org/wiki/"/>
          <p:cNvSpPr/>
          <p:nvPr/>
        </p:nvSpPr>
        <p:spPr>
          <a:xfrm>
            <a:off x="4184167" y="5422900"/>
            <a:ext cx="4636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http://spedas.org/wiki/</a:t>
            </a:r>
          </a:p>
        </p:txBody>
      </p:sp>
      <p:sp>
        <p:nvSpPr>
          <p:cNvPr id="429" name="egrimes@igpp.ucla.edu"/>
          <p:cNvSpPr/>
          <p:nvPr/>
        </p:nvSpPr>
        <p:spPr>
          <a:xfrm>
            <a:off x="4014088" y="7478183"/>
            <a:ext cx="49766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egrimes@igpp.ucla.edu</a:t>
            </a:r>
          </a:p>
        </p:txBody>
      </p:sp>
      <p:sp>
        <p:nvSpPr>
          <p:cNvPr id="430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etting Help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Help</a:t>
            </a:r>
          </a:p>
          <a:p>
            <a:pPr lvl="1">
              <a:defRPr sz="3200"/>
            </a:pPr>
            <a:r>
              <a:t>Download</a:t>
            </a:r>
          </a:p>
        </p:txBody>
      </p:sp>
      <p:sp>
        <p:nvSpPr>
          <p:cNvPr id="433" name="Download this presentation:"/>
          <p:cNvSpPr/>
          <p:nvPr/>
        </p:nvSpPr>
        <p:spPr>
          <a:xfrm>
            <a:off x="609820" y="3025775"/>
            <a:ext cx="57977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this presentation:</a:t>
            </a:r>
          </a:p>
        </p:txBody>
      </p:sp>
      <p:sp>
        <p:nvSpPr>
          <p:cNvPr id="434" name="Download the code in this presentation:"/>
          <p:cNvSpPr/>
          <p:nvPr/>
        </p:nvSpPr>
        <p:spPr>
          <a:xfrm>
            <a:off x="609820" y="5375275"/>
            <a:ext cx="82122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the code in this presentation:</a:t>
            </a:r>
          </a:p>
        </p:txBody>
      </p:sp>
      <p:sp>
        <p:nvSpPr>
          <p:cNvPr id="435" name="http://spedas.org/mms/mms_gem_2017.pdf"/>
          <p:cNvSpPr/>
          <p:nvPr/>
        </p:nvSpPr>
        <p:spPr>
          <a:xfrm>
            <a:off x="2075662" y="3990975"/>
            <a:ext cx="90566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http://spedas.org/mms/mms_gem_2017.pdf</a:t>
            </a:r>
          </a:p>
        </p:txBody>
      </p:sp>
      <p:sp>
        <p:nvSpPr>
          <p:cNvPr id="436" name="http://spedas.org/mms/mms_gem_2017.pro"/>
          <p:cNvSpPr/>
          <p:nvPr/>
        </p:nvSpPr>
        <p:spPr>
          <a:xfrm>
            <a:off x="2079777" y="6080125"/>
            <a:ext cx="90484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http://spedas.org/mms/mms_gem_2017.pro</a:t>
            </a:r>
          </a:p>
        </p:txBody>
      </p:sp>
      <p:sp>
        <p:nvSpPr>
          <p:cNvPr id="437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PEDA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SPEDAS</a:t>
            </a:r>
          </a:p>
          <a:p>
            <a:pPr lvl="1">
              <a:defRPr sz="3200"/>
            </a:pPr>
            <a:r>
              <a:t>Other Useful Crib Sheets</a:t>
            </a:r>
          </a:p>
        </p:txBody>
      </p:sp>
      <p:sp>
        <p:nvSpPr>
          <p:cNvPr id="440" name="general/examples/crib_tplot.pro…"/>
          <p:cNvSpPr/>
          <p:nvPr/>
        </p:nvSpPr>
        <p:spPr>
          <a:xfrm>
            <a:off x="1043369" y="2730499"/>
            <a:ext cx="10918062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</a:pPr>
            <a:r>
              <a:t>general/examples/crib_tplot.pro</a:t>
            </a:r>
          </a:p>
          <a:p>
            <a:pPr algn="l">
              <a:spcBef>
                <a:spcPts val="4200"/>
              </a:spcBef>
            </a:pPr>
            <a:r>
              <a:t>general/examples/crib_tplot_annotation.pro</a:t>
            </a:r>
          </a:p>
          <a:p>
            <a:pPr algn="l">
              <a:spcBef>
                <a:spcPts val="4200"/>
              </a:spcBef>
            </a:pPr>
            <a:r>
              <a:t>general/examples/crib_tplot_layout.pro</a:t>
            </a:r>
          </a:p>
          <a:p>
            <a:pPr algn="l">
              <a:spcBef>
                <a:spcPts val="4200"/>
              </a:spcBef>
            </a:pPr>
            <a:r>
              <a:t>general/examples/crib_tplot_range.pro</a:t>
            </a:r>
          </a:p>
          <a:p>
            <a:pPr algn="l">
              <a:spcBef>
                <a:spcPts val="4200"/>
              </a:spcBef>
            </a:pPr>
            <a:r>
              <a:t>general/examples/crib_tplot_ticks.pro</a:t>
            </a:r>
          </a:p>
          <a:p>
            <a:pPr algn="l">
              <a:spcBef>
                <a:spcPts val="4200"/>
              </a:spcBef>
            </a:pPr>
            <a:r>
              <a:t>general/examples/crib_dproc.pro</a:t>
            </a:r>
          </a:p>
        </p:txBody>
      </p:sp>
      <p:sp>
        <p:nvSpPr>
          <p:cNvPr id="441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44" name="trang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trange</a:t>
            </a:r>
          </a:p>
          <a:p>
            <a:pPr lvl="1"/>
            <a:r>
              <a:t>probes</a:t>
            </a:r>
          </a:p>
          <a:p>
            <a:pPr lvl="1"/>
            <a:r>
              <a:t>level</a:t>
            </a:r>
          </a:p>
          <a:p>
            <a:pPr lvl="1"/>
            <a:r>
              <a:t>data_rate</a:t>
            </a:r>
          </a:p>
          <a:p>
            <a:pPr lvl="1"/>
            <a:r>
              <a:t>datatype</a:t>
            </a:r>
          </a:p>
        </p:txBody>
      </p:sp>
      <p:sp>
        <p:nvSpPr>
          <p:cNvPr id="145" name="trange=['2015-10-16', '2015-10-17']"/>
          <p:cNvSpPr/>
          <p:nvPr/>
        </p:nvSpPr>
        <p:spPr>
          <a:xfrm>
            <a:off x="5945456" y="2726291"/>
            <a:ext cx="651614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trange=[</a:t>
            </a:r>
            <a: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46" name="probes=[1, 2, 3, 4]"/>
          <p:cNvSpPr/>
          <p:nvPr/>
        </p:nvSpPr>
        <p:spPr>
          <a:xfrm>
            <a:off x="5898162" y="3810024"/>
            <a:ext cx="3589586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147" name="level='l2'"/>
          <p:cNvSpPr/>
          <p:nvPr/>
        </p:nvSpPr>
        <p:spPr>
          <a:xfrm>
            <a:off x="5886301" y="4893757"/>
            <a:ext cx="1943398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level=</a:t>
            </a:r>
            <a:r>
              <a:rPr>
                <a:solidFill>
                  <a:srgbClr val="FF2600"/>
                </a:solidFill>
              </a:rPr>
              <a:t>'l2'</a:t>
            </a:r>
          </a:p>
        </p:txBody>
      </p:sp>
      <p:sp>
        <p:nvSpPr>
          <p:cNvPr id="148" name="data_rate='srvy'"/>
          <p:cNvSpPr/>
          <p:nvPr/>
        </p:nvSpPr>
        <p:spPr>
          <a:xfrm>
            <a:off x="5882944" y="5977491"/>
            <a:ext cx="304085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data_rate=</a:t>
            </a:r>
            <a:r>
              <a:rPr>
                <a:solidFill>
                  <a:srgbClr val="FF2600"/>
                </a:solidFill>
              </a:rPr>
              <a:t>'srvy'</a:t>
            </a:r>
          </a:p>
        </p:txBody>
      </p:sp>
      <p:sp>
        <p:nvSpPr>
          <p:cNvPr id="149" name="datatype=['des-moms', 'dis-moms']"/>
          <p:cNvSpPr/>
          <p:nvPr/>
        </p:nvSpPr>
        <p:spPr>
          <a:xfrm>
            <a:off x="5837216" y="7061224"/>
            <a:ext cx="6150324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datatype=[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'dis-moms'</a:t>
            </a:r>
            <a:r>
              <a:t>]</a:t>
            </a:r>
          </a:p>
        </p:txBody>
      </p:sp>
      <p:sp>
        <p:nvSpPr>
          <p:cNvPr id="150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uffix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suffix</a:t>
            </a:r>
          </a:p>
          <a:p>
            <a:pPr lvl="1"/>
            <a:r>
              <a:t>time_clip</a:t>
            </a:r>
          </a:p>
          <a:p>
            <a:pPr lvl="1"/>
            <a:r>
              <a:t>no_update</a:t>
            </a:r>
          </a:p>
          <a:p>
            <a:pPr lvl="1"/>
            <a:r>
              <a:t>spdf</a:t>
            </a:r>
          </a:p>
          <a:p>
            <a:pPr lvl="1"/>
            <a:r>
              <a:t>tplotnames</a:t>
            </a:r>
          </a:p>
        </p:txBody>
      </p:sp>
      <p:sp>
        <p:nvSpPr>
          <p:cNvPr id="153" name="suffix='_burst_mode'"/>
          <p:cNvSpPr/>
          <p:nvPr/>
        </p:nvSpPr>
        <p:spPr>
          <a:xfrm>
            <a:off x="6563634" y="2681829"/>
            <a:ext cx="377249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suffix=</a:t>
            </a:r>
            <a:r>
              <a:t>'_burst_mode'</a:t>
            </a:r>
          </a:p>
        </p:txBody>
      </p:sp>
      <p:sp>
        <p:nvSpPr>
          <p:cNvPr id="154" name="/time_clip"/>
          <p:cNvSpPr/>
          <p:nvPr/>
        </p:nvSpPr>
        <p:spPr>
          <a:xfrm>
            <a:off x="6631442" y="3784624"/>
            <a:ext cx="194339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/time_clip</a:t>
            </a:r>
          </a:p>
        </p:txBody>
      </p:sp>
      <p:sp>
        <p:nvSpPr>
          <p:cNvPr id="155" name="/no_update"/>
          <p:cNvSpPr/>
          <p:nvPr/>
        </p:nvSpPr>
        <p:spPr>
          <a:xfrm>
            <a:off x="6631442" y="4792183"/>
            <a:ext cx="1943399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/no_update</a:t>
            </a:r>
          </a:p>
        </p:txBody>
      </p:sp>
      <p:sp>
        <p:nvSpPr>
          <p:cNvPr id="156" name="/spdf"/>
          <p:cNvSpPr/>
          <p:nvPr/>
        </p:nvSpPr>
        <p:spPr>
          <a:xfrm>
            <a:off x="6623012" y="5914003"/>
            <a:ext cx="1028850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/spdf</a:t>
            </a:r>
          </a:p>
        </p:txBody>
      </p:sp>
      <p:sp>
        <p:nvSpPr>
          <p:cNvPr id="157" name="tplotnames=tvarnames"/>
          <p:cNvSpPr/>
          <p:nvPr/>
        </p:nvSpPr>
        <p:spPr>
          <a:xfrm>
            <a:off x="6678810" y="6972324"/>
            <a:ext cx="377249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tplotnames=tvarnames</a:t>
            </a:r>
          </a:p>
        </p:txBody>
      </p:sp>
      <p:sp>
        <p:nvSpPr>
          <p:cNvPr id="158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59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etting Start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62" name="local_data_dir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local_data_dir</a:t>
            </a:r>
          </a:p>
          <a:p>
            <a:pPr lvl="1"/>
            <a:r>
              <a:t>cdf_filenames</a:t>
            </a:r>
          </a:p>
          <a:p>
            <a:pPr lvl="1"/>
            <a:r>
              <a:t>cdf_version</a:t>
            </a:r>
          </a:p>
          <a:p>
            <a:pPr lvl="1"/>
            <a:r>
              <a:t>min_version</a:t>
            </a:r>
          </a:p>
          <a:p>
            <a:pPr lvl="1"/>
            <a:r>
              <a:t>latest_version</a:t>
            </a:r>
          </a:p>
        </p:txBody>
      </p:sp>
      <p:sp>
        <p:nvSpPr>
          <p:cNvPr id="163" name="local_data_dir='/Users/eric/mydata/'"/>
          <p:cNvSpPr/>
          <p:nvPr/>
        </p:nvSpPr>
        <p:spPr>
          <a:xfrm>
            <a:off x="5967462" y="2683958"/>
            <a:ext cx="669905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local_data_dir=</a:t>
            </a:r>
            <a:r>
              <a:t>'/Users/eric/mydata/'</a:t>
            </a:r>
          </a:p>
        </p:txBody>
      </p:sp>
      <p:sp>
        <p:nvSpPr>
          <p:cNvPr id="164" name="cdf_filenames=data_file_list"/>
          <p:cNvSpPr/>
          <p:nvPr/>
        </p:nvSpPr>
        <p:spPr>
          <a:xfrm>
            <a:off x="6011548" y="3767691"/>
            <a:ext cx="5235774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cdf_filenames=data_file_list</a:t>
            </a:r>
          </a:p>
        </p:txBody>
      </p:sp>
      <p:sp>
        <p:nvSpPr>
          <p:cNvPr id="165" name="cdf_version='3.0.0'"/>
          <p:cNvSpPr/>
          <p:nvPr/>
        </p:nvSpPr>
        <p:spPr>
          <a:xfrm>
            <a:off x="6033628" y="4851424"/>
            <a:ext cx="358958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cdf_version=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66" name="min_version='3.0.0'"/>
          <p:cNvSpPr/>
          <p:nvPr/>
        </p:nvSpPr>
        <p:spPr>
          <a:xfrm>
            <a:off x="6033628" y="5935158"/>
            <a:ext cx="358958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min_version=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67" name="/latest_version"/>
          <p:cNvSpPr/>
          <p:nvPr/>
        </p:nvSpPr>
        <p:spPr>
          <a:xfrm>
            <a:off x="6064138" y="7018891"/>
            <a:ext cx="285794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/latest_version</a:t>
            </a:r>
          </a:p>
        </p:txBody>
      </p:sp>
      <p:sp>
        <p:nvSpPr>
          <p:cNvPr id="168" name="Getting Started…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