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pedas.org/" TargetMode="External"/><Relationship Id="rId3" Type="http://schemas.openxmlformats.org/officeDocument/2006/relationships/hyperlink" Target="mailto:egrimes@igpp.ucla.edu" TargetMode="External"/><Relationship Id="rId4" Type="http://schemas.openxmlformats.org/officeDocument/2006/relationships/hyperlink" Target="https://groups.google.com/forum/#!forum/spedas" TargetMode="External"/><Relationship Id="rId5" Type="http://schemas.openxmlformats.org/officeDocument/2006/relationships/hyperlink" Target="http://spedas.org/mms/mms_gem_2016.pdf" TargetMode="External"/><Relationship Id="rId6" Type="http://schemas.openxmlformats.org/officeDocument/2006/relationships/hyperlink" Target="http://spedas.org/mms/mms_ucla_2016.pdf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/" TargetMode="External"/><Relationship Id="rId3" Type="http://schemas.openxmlformats.org/officeDocument/2006/relationships/hyperlink" Target="https://lasp.colorado.edu/mms/sdc/public/quicklook/" TargetMode="External"/><Relationship Id="rId4" Type="http://schemas.openxmlformats.org/officeDocument/2006/relationships/hyperlink" Target="https://lasp.colorado.edu/mms/sdc/public/datasets/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pedas.org/wiki/index.php?title=Downloads_and_Installation" TargetMode="External"/><Relationship Id="rId3" Type="http://schemas.openxmlformats.org/officeDocument/2006/relationships/hyperlink" Target="http://spedas.org/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MMS plug-ins for SPEDAS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70000" y="4940300"/>
            <a:ext cx="10464800" cy="1130300"/>
          </a:xfrm>
          <a:prstGeom prst="rect">
            <a:avLst/>
          </a:prstGeom>
        </p:spPr>
        <p:txBody>
          <a:bodyPr/>
          <a:lstStyle/>
          <a:p>
            <a:pPr defTabSz="239522">
              <a:defRPr sz="3280"/>
            </a:pPr>
            <a:r>
              <a:t>Access, analysis and visualization, in</a:t>
            </a:r>
          </a:p>
          <a:p>
            <a:pPr defTabSz="239522">
              <a:defRPr sz="3280"/>
            </a:pPr>
            <a:r>
              <a:t>conjunction with other Heliophysics assets</a:t>
            </a:r>
          </a:p>
        </p:txBody>
      </p:sp>
      <p:pic>
        <p:nvPicPr>
          <p:cNvPr id="121" name="mms1_i_20151016_13070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71" y="6566018"/>
            <a:ext cx="2974464" cy="253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39319" y="6081180"/>
            <a:ext cx="2582780" cy="350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246" y="114957"/>
            <a:ext cx="3248115" cy="2261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82532" y="-22042"/>
            <a:ext cx="3587987" cy="253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22901" y="32850"/>
            <a:ext cx="2257479" cy="2425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57647" y="6566018"/>
            <a:ext cx="3587987" cy="253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37920" y="72144"/>
            <a:ext cx="2858496" cy="2347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12841" y="6338786"/>
            <a:ext cx="3587986" cy="2989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pic>
        <p:nvPicPr>
          <p:cNvPr id="182" name="fgm_burst_mode_cri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1086" y="2251069"/>
            <a:ext cx="8162628" cy="7004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</a:t>
            </a:r>
          </a:p>
        </p:txBody>
      </p:sp>
      <p:pic>
        <p:nvPicPr>
          <p:cNvPr id="185" name="fgmburst.p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620" y="2430112"/>
            <a:ext cx="10633560" cy="6645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Advanced Examples</a:t>
            </a:r>
          </a:p>
        </p:txBody>
      </p:sp>
      <p:sp>
        <p:nvSpPr>
          <p:cNvPr id="188" name="Shape 188"/>
          <p:cNvSpPr/>
          <p:nvPr/>
        </p:nvSpPr>
        <p:spPr>
          <a:xfrm>
            <a:off x="3233911" y="2806700"/>
            <a:ext cx="6536979" cy="589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crib_master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mms_basic_dayside.pro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mms_basic_dayside_v3.pro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mms_fpi_dist_slice_comparison_crib_l2.pro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mms_fpi_dist_slice_comparison_crib_v3.pro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mms_isee_3d_crib.pro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mms_isee_3d_crib_basic.pro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mms_load_fpi_summary_crib.pro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mms_load_fpi_summary_crib_v3.pro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mms_multi_axis_figure.pro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mms_mva_crib.pro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mms_neutral_sheet_crib.pro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mms_part_products_crib.pro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mms_part_products_crib_v3.pro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mms_slice2d_fpi_crib.pro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mms_slice2d_fpi_crib_v3.pro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mms_slice2d_hpca_crib.pro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mms_wavpol_crib.pro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Advanced Example</a:t>
            </a:r>
          </a:p>
        </p:txBody>
      </p:sp>
      <p:pic>
        <p:nvPicPr>
          <p:cNvPr id="191" name="advanced_dayside_cri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3307" y="1903543"/>
            <a:ext cx="7578186" cy="7699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Advanced Example</a:t>
            </a:r>
          </a:p>
        </p:txBody>
      </p:sp>
      <p:pic>
        <p:nvPicPr>
          <p:cNvPr id="194" name="dayside.p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3206" y="2003772"/>
            <a:ext cx="8998388" cy="7498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GUI</a:t>
            </a:r>
          </a:p>
        </p:txBody>
      </p:sp>
      <p:pic>
        <p:nvPicPr>
          <p:cNvPr id="197" name="gui_load_mms_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1041" y="2143867"/>
            <a:ext cx="9062718" cy="656604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3488537" y="8938683"/>
            <a:ext cx="60277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spd_gui -&gt; File -&gt; Load Data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GUI</a:t>
            </a:r>
          </a:p>
        </p:txBody>
      </p:sp>
      <p:pic>
        <p:nvPicPr>
          <p:cNvPr id="201" name="some_data_plot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2801" y="1963884"/>
            <a:ext cx="5379198" cy="7565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Help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1165" indent="-431165" defTabSz="566674">
              <a:spcBef>
                <a:spcPts val="4000"/>
              </a:spcBef>
              <a:defRPr sz="3492"/>
            </a:pPr>
            <a:r>
              <a:rPr u="sng">
                <a:hlinkClick r:id="rId2" invalidUrl="" action="" tgtFrame="" tooltip="" history="1" highlightClick="0" endSnd="0"/>
              </a:rPr>
              <a:t>spedas.org</a:t>
            </a:r>
          </a:p>
          <a:p>
            <a:pPr marL="431165" indent="-431165" defTabSz="566674">
              <a:spcBef>
                <a:spcPts val="4000"/>
              </a:spcBef>
              <a:defRPr sz="3492"/>
            </a:pPr>
            <a:r>
              <a:rPr u="sng">
                <a:hlinkClick r:id="rId3" invalidUrl="" action="" tgtFrame="" tooltip="" history="1" highlightClick="0" endSnd="0"/>
              </a:rPr>
              <a:t>egrimes@igpp.ucla.edu</a:t>
            </a:r>
            <a:r>
              <a:t> (email me any time)</a:t>
            </a:r>
          </a:p>
          <a:p>
            <a:pPr marL="431165" indent="-431165" defTabSz="566674">
              <a:spcBef>
                <a:spcPts val="4000"/>
              </a:spcBef>
              <a:defRPr sz="3492"/>
            </a:pPr>
            <a:r>
              <a:rPr u="sng">
                <a:hlinkClick r:id="rId4" invalidUrl="" action="" tgtFrame="" tooltip="" history="1" highlightClick="0" endSnd="0"/>
              </a:rPr>
              <a:t>https://groups.google.com/forum/#!forum/spedas</a:t>
            </a:r>
          </a:p>
          <a:p>
            <a:pPr marL="431165" indent="-431165" defTabSz="566674">
              <a:spcBef>
                <a:spcPts val="4000"/>
              </a:spcBef>
              <a:defRPr sz="3492"/>
            </a:pPr>
            <a:r>
              <a:t>2016 GEM Tutorial - </a:t>
            </a:r>
            <a:r>
              <a:rPr u="sng">
                <a:hlinkClick r:id="rId5" invalidUrl="" action="" tgtFrame="" tooltip="" history="1" highlightClick="0" endSnd="0"/>
              </a:rPr>
              <a:t>http://spedas.org/mms/mms_gem_2016.pdf</a:t>
            </a:r>
            <a:r>
              <a:t> (many command line examples)</a:t>
            </a:r>
          </a:p>
          <a:p>
            <a:pPr marL="431165" indent="-431165" defTabSz="566674">
              <a:spcBef>
                <a:spcPts val="4000"/>
              </a:spcBef>
              <a:defRPr sz="3492"/>
            </a:pPr>
            <a:r>
              <a:t>This presentation - </a:t>
            </a:r>
            <a:r>
              <a:rPr u="sng">
                <a:hlinkClick r:id="rId6" invalidUrl="" action="" tgtFrame="" tooltip="" history="1" highlightClick="0" endSnd="0"/>
              </a:rPr>
              <a:t>http://spedas.org/mms/mms_ucla_2016.pdf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Help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Browse the data at the SDC:</a:t>
            </a:r>
          </a:p>
          <a:p>
            <a:pPr lvl="1" marL="0" indent="228600">
              <a:buSzTx/>
              <a:buNone/>
            </a:pPr>
            <a:r>
              <a:rPr u="sng">
                <a:hlinkClick r:id="rId2" invalidUrl="" action="" tgtFrame="" tooltip="" history="1" highlightClick="0" endSnd="0"/>
              </a:rPr>
              <a:t>https://lasp.colorado.edu/mms/sdc/public/data/</a:t>
            </a:r>
            <a:r>
              <a:t> </a:t>
            </a:r>
          </a:p>
          <a:p>
            <a:pPr/>
            <a:r>
              <a:t>QL plots at the SDC:</a:t>
            </a:r>
          </a:p>
          <a:p>
            <a:pPr lvl="1" marL="0" indent="228600">
              <a:buSzTx/>
              <a:buNone/>
            </a:pPr>
            <a:r>
              <a:rPr u="sng">
                <a:hlinkClick r:id="rId3" invalidUrl="" action="" tgtFrame="" tooltip="" history="1" highlightClick="0" endSnd="0"/>
              </a:rPr>
              <a:t>https://lasp.colorado.edu/mms/sdc/public/quicklook/</a:t>
            </a:r>
          </a:p>
          <a:p>
            <a:pPr/>
            <a:r>
              <a:t>More info on MMS data at the SDC:</a:t>
            </a:r>
          </a:p>
          <a:p>
            <a:pPr lvl="1" marL="0" indent="228600">
              <a:buSzTx/>
              <a:buNone/>
            </a:pPr>
            <a:r>
              <a:rPr u="sng">
                <a:hlinkClick r:id="rId4" invalidUrl="" action="" tgtFrame="" tooltip="" history="1" highlightClick="0" endSnd="0"/>
              </a:rPr>
              <a:t>https://lasp.colorado.edu/mms/sdc/public/datasets/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/>
            <a:r>
              <a:t>MMS plug-ins for SPEDAS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Introduction</a:t>
            </a:r>
          </a:p>
          <a:p>
            <a:pPr>
              <a:defRPr sz="4200"/>
            </a:pPr>
            <a:r>
              <a:t>Examples</a:t>
            </a:r>
          </a:p>
          <a:p>
            <a:pPr>
              <a:defRPr sz="4200"/>
            </a:pPr>
            <a:r>
              <a:t>The Graphical User Interface (GUI)</a:t>
            </a:r>
          </a:p>
          <a:p>
            <a:pPr>
              <a:defRPr sz="4200"/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34" name="Shape 134"/>
          <p:cNvSpPr/>
          <p:nvPr/>
        </p:nvSpPr>
        <p:spPr>
          <a:xfrm>
            <a:off x="2831261" y="2801408"/>
            <a:ext cx="734227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-"/>
            </a:pPr>
            <a:r>
              <a:t>Windows, Linux, OS X, or Solaris</a:t>
            </a:r>
          </a:p>
          <a:p>
            <a:pPr marL="444500" indent="-444500" algn="l">
              <a:buSzPct val="75000"/>
              <a:buChar char="-"/>
            </a:pPr>
            <a:r>
              <a:t>IDL 8.2.3+ </a:t>
            </a:r>
          </a:p>
          <a:p>
            <a:pPr marL="444500" indent="-444500" algn="l">
              <a:buSzPct val="75000"/>
              <a:buChar char="-"/>
            </a:pPr>
            <a:r>
              <a:t>IDL CDF Library 3.6+</a:t>
            </a:r>
          </a:p>
        </p:txBody>
      </p:sp>
      <p:sp>
        <p:nvSpPr>
          <p:cNvPr id="135" name="Shape 135"/>
          <p:cNvSpPr/>
          <p:nvPr/>
        </p:nvSpPr>
        <p:spPr>
          <a:xfrm>
            <a:off x="594374" y="2214033"/>
            <a:ext cx="31631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Requirements</a:t>
            </a:r>
          </a:p>
        </p:txBody>
      </p:sp>
      <p:sp>
        <p:nvSpPr>
          <p:cNvPr id="136" name="Shape 136"/>
          <p:cNvSpPr/>
          <p:nvPr/>
        </p:nvSpPr>
        <p:spPr>
          <a:xfrm>
            <a:off x="594374" y="4913312"/>
            <a:ext cx="25275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Installation</a:t>
            </a:r>
          </a:p>
        </p:txBody>
      </p:sp>
      <p:sp>
        <p:nvSpPr>
          <p:cNvPr id="137" name="Shape 137"/>
          <p:cNvSpPr/>
          <p:nvPr/>
        </p:nvSpPr>
        <p:spPr>
          <a:xfrm>
            <a:off x="594374" y="6838420"/>
            <a:ext cx="34417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Documentation</a:t>
            </a:r>
          </a:p>
        </p:txBody>
      </p:sp>
      <p:sp>
        <p:nvSpPr>
          <p:cNvPr id="138" name="Shape 138"/>
          <p:cNvSpPr/>
          <p:nvPr/>
        </p:nvSpPr>
        <p:spPr>
          <a:xfrm>
            <a:off x="952499" y="5933016"/>
            <a:ext cx="1109980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http://spedas.org/wiki/index.php?title=Downloads_and_Installation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952499" y="7858125"/>
            <a:ext cx="64368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rPr u="sng">
                <a:hlinkClick r:id="rId3" invalidUrl="" action="" tgtFrame="" tooltip="" history="1" highlightClick="0" endSnd="0"/>
              </a:rPr>
              <a:t>http://spedas.org/</a:t>
            </a:r>
            <a:r>
              <a:t> (click “SPEDAS wiki”)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graphicFrame>
        <p:nvGraphicFramePr>
          <p:cNvPr id="142" name="Table 142"/>
          <p:cNvGraphicFramePr/>
          <p:nvPr/>
        </p:nvGraphicFramePr>
        <p:xfrm>
          <a:off x="1143280" y="2996604"/>
          <a:ext cx="10718240" cy="55129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59119"/>
                <a:gridCol w="5359119"/>
              </a:tblGrid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mms_load_fgm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Fluxgate Magnetometer
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mms_load_scm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Search-coil Magnetometer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mms_load_mec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Ephemeris and Coordinates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mms_load_fpi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Fast Plasma Investigation
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mms_load_hpca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Hot Plasma Composition Analyzer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Energetic Ion Spectrometer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mms_load_feeps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Fly’s Eye Energetic Particle Sensor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mms_load_edp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Electric-field Double Probe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mms_load_edi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Electron Drift Instrument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mms_load_dsp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Digital Signal Processor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mms_load_aspoc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Active Spacecraft Potential Control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mms_load_tetrahedron_qf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Tetrahedron Quality Factor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mms_load_brst_segments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Burst intervals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393785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mms_load_fast_segments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Fast intervals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3" name="Shape 143"/>
          <p:cNvSpPr/>
          <p:nvPr/>
        </p:nvSpPr>
        <p:spPr>
          <a:xfrm>
            <a:off x="3769029" y="8902700"/>
            <a:ext cx="5466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folder: /projects/mms/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  <a:p>
            <a:pPr>
              <a:defRPr sz="3200"/>
            </a:pPr>
            <a:r>
              <a:t>Keywords</a:t>
            </a:r>
          </a:p>
        </p:txBody>
      </p:sp>
      <p:sp>
        <p:nvSpPr>
          <p:cNvPr id="146" name="Shape 146"/>
          <p:cNvSpPr/>
          <p:nvPr/>
        </p:nvSpPr>
        <p:spPr>
          <a:xfrm>
            <a:off x="1053719" y="8902700"/>
            <a:ext cx="108973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top of each file for more keyword documentation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trange</a:t>
            </a:r>
          </a:p>
          <a:p>
            <a:pPr lvl="1"/>
            <a:r>
              <a:t>probes</a:t>
            </a:r>
          </a:p>
          <a:p>
            <a:pPr lvl="1"/>
            <a:r>
              <a:t>level</a:t>
            </a:r>
          </a:p>
          <a:p>
            <a:pPr lvl="1"/>
            <a:r>
              <a:t>data_rate</a:t>
            </a:r>
          </a:p>
          <a:p>
            <a:pPr lvl="1"/>
            <a:r>
              <a:t>datatype</a:t>
            </a:r>
          </a:p>
        </p:txBody>
      </p:sp>
      <p:sp>
        <p:nvSpPr>
          <p:cNvPr id="148" name="Shape 148"/>
          <p:cNvSpPr/>
          <p:nvPr/>
        </p:nvSpPr>
        <p:spPr>
          <a:xfrm>
            <a:off x="5945456" y="2726291"/>
            <a:ext cx="6516142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trange=[</a:t>
            </a:r>
            <a: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49" name="Shape 149"/>
          <p:cNvSpPr/>
          <p:nvPr/>
        </p:nvSpPr>
        <p:spPr>
          <a:xfrm>
            <a:off x="5898162" y="3810024"/>
            <a:ext cx="3589586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probes=[</a:t>
            </a:r>
            <a:r>
              <a:rPr>
                <a:solidFill>
                  <a:srgbClr val="918F00"/>
                </a:solidFill>
              </a:rPr>
              <a:t>1</a:t>
            </a:r>
            <a: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t>]</a:t>
            </a:r>
          </a:p>
        </p:txBody>
      </p:sp>
      <p:sp>
        <p:nvSpPr>
          <p:cNvPr id="150" name="Shape 150"/>
          <p:cNvSpPr/>
          <p:nvPr/>
        </p:nvSpPr>
        <p:spPr>
          <a:xfrm>
            <a:off x="5886301" y="4893757"/>
            <a:ext cx="1943398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level=</a:t>
            </a:r>
            <a:r>
              <a:rPr>
                <a:solidFill>
                  <a:srgbClr val="FF2600"/>
                </a:solidFill>
              </a:rPr>
              <a:t>'l2'</a:t>
            </a:r>
          </a:p>
        </p:txBody>
      </p:sp>
      <p:sp>
        <p:nvSpPr>
          <p:cNvPr id="151" name="Shape 151"/>
          <p:cNvSpPr/>
          <p:nvPr/>
        </p:nvSpPr>
        <p:spPr>
          <a:xfrm>
            <a:off x="5882944" y="5977491"/>
            <a:ext cx="304085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data_rate=</a:t>
            </a:r>
            <a:r>
              <a:rPr>
                <a:solidFill>
                  <a:srgbClr val="FF2600"/>
                </a:solidFill>
              </a:rPr>
              <a:t>'srvy'</a:t>
            </a:r>
          </a:p>
        </p:txBody>
      </p:sp>
      <p:sp>
        <p:nvSpPr>
          <p:cNvPr id="152" name="Shape 152"/>
          <p:cNvSpPr/>
          <p:nvPr/>
        </p:nvSpPr>
        <p:spPr>
          <a:xfrm>
            <a:off x="5837216" y="7061224"/>
            <a:ext cx="6150324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datatype=[</a:t>
            </a:r>
            <a:r>
              <a:rPr>
                <a:solidFill>
                  <a:srgbClr val="FF2600"/>
                </a:solidFill>
              </a:rPr>
              <a:t>'des-moms'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'dis-moms'</a:t>
            </a:r>
            <a:r>
              <a:t>]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053719" y="8902700"/>
            <a:ext cx="108973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top of each file for more keyword documentation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suffix</a:t>
            </a:r>
          </a:p>
          <a:p>
            <a:pPr lvl="1"/>
            <a:r>
              <a:t>time_clip</a:t>
            </a:r>
          </a:p>
          <a:p>
            <a:pPr lvl="1"/>
            <a:r>
              <a:t>no_update</a:t>
            </a:r>
          </a:p>
          <a:p>
            <a:pPr lvl="1"/>
            <a:r>
              <a:t>spdf</a:t>
            </a:r>
          </a:p>
          <a:p>
            <a:pPr lvl="1"/>
            <a:r>
              <a:t>tplotnames</a:t>
            </a:r>
          </a:p>
          <a:p>
            <a:pPr lvl="1"/>
            <a:r>
              <a:t>center_measurement (FPI and HPCA)</a:t>
            </a:r>
          </a:p>
        </p:txBody>
      </p:sp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  <a:p>
            <a:pPr>
              <a:defRPr sz="3200"/>
            </a:pPr>
            <a:r>
              <a:t>Keywords</a:t>
            </a:r>
          </a:p>
        </p:txBody>
      </p:sp>
      <p:sp>
        <p:nvSpPr>
          <p:cNvPr id="157" name="Shape 157"/>
          <p:cNvSpPr/>
          <p:nvPr/>
        </p:nvSpPr>
        <p:spPr>
          <a:xfrm>
            <a:off x="6563634" y="2681829"/>
            <a:ext cx="3772496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suffix=</a:t>
            </a:r>
            <a:r>
              <a:t>'_burst_mode'</a:t>
            </a:r>
          </a:p>
        </p:txBody>
      </p:sp>
      <p:sp>
        <p:nvSpPr>
          <p:cNvPr id="158" name="Shape 158"/>
          <p:cNvSpPr/>
          <p:nvPr/>
        </p:nvSpPr>
        <p:spPr>
          <a:xfrm>
            <a:off x="6631442" y="3784624"/>
            <a:ext cx="1943399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/time_clip</a:t>
            </a:r>
          </a:p>
        </p:txBody>
      </p:sp>
      <p:sp>
        <p:nvSpPr>
          <p:cNvPr id="159" name="Shape 159"/>
          <p:cNvSpPr/>
          <p:nvPr/>
        </p:nvSpPr>
        <p:spPr>
          <a:xfrm>
            <a:off x="6631442" y="4792183"/>
            <a:ext cx="1943399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/no_update</a:t>
            </a:r>
          </a:p>
        </p:txBody>
      </p:sp>
      <p:sp>
        <p:nvSpPr>
          <p:cNvPr id="160" name="Shape 160"/>
          <p:cNvSpPr/>
          <p:nvPr/>
        </p:nvSpPr>
        <p:spPr>
          <a:xfrm>
            <a:off x="6623012" y="5914003"/>
            <a:ext cx="1028850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/spdf</a:t>
            </a:r>
          </a:p>
        </p:txBody>
      </p:sp>
      <p:sp>
        <p:nvSpPr>
          <p:cNvPr id="161" name="Shape 161"/>
          <p:cNvSpPr/>
          <p:nvPr/>
        </p:nvSpPr>
        <p:spPr>
          <a:xfrm>
            <a:off x="6678810" y="6972324"/>
            <a:ext cx="377249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tplotnames=tvarnames</a:t>
            </a:r>
          </a:p>
        </p:txBody>
      </p:sp>
      <p:sp>
        <p:nvSpPr>
          <p:cNvPr id="162" name="Shape 162"/>
          <p:cNvSpPr/>
          <p:nvPr/>
        </p:nvSpPr>
        <p:spPr>
          <a:xfrm>
            <a:off x="10449945" y="8081446"/>
            <a:ext cx="1394670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/center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053719" y="8902700"/>
            <a:ext cx="108973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top of each file for more keyword documentation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available</a:t>
            </a:r>
          </a:p>
          <a:p>
            <a:pPr lvl="1"/>
            <a:r>
              <a:t>cdf_filenames</a:t>
            </a:r>
          </a:p>
          <a:p>
            <a:pPr lvl="1"/>
            <a:r>
              <a:t>cdf_version</a:t>
            </a:r>
          </a:p>
          <a:p>
            <a:pPr lvl="1"/>
            <a:r>
              <a:t>min_version</a:t>
            </a:r>
          </a:p>
          <a:p>
            <a:pPr lvl="1"/>
            <a:r>
              <a:t>latest_version</a:t>
            </a:r>
          </a:p>
          <a:p>
            <a:pPr lvl="1"/>
            <a:r>
              <a:t>versions (in bleeding edge)</a:t>
            </a:r>
          </a:p>
        </p:txBody>
      </p:sp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  <a:p>
            <a:pPr>
              <a:defRPr sz="3200"/>
            </a:pPr>
            <a:r>
              <a:t>Keywords</a:t>
            </a:r>
          </a:p>
        </p:txBody>
      </p:sp>
      <p:sp>
        <p:nvSpPr>
          <p:cNvPr id="167" name="Shape 167"/>
          <p:cNvSpPr/>
          <p:nvPr/>
        </p:nvSpPr>
        <p:spPr>
          <a:xfrm>
            <a:off x="6011548" y="3767691"/>
            <a:ext cx="5235774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cdf_filenames=data_file_list</a:t>
            </a:r>
          </a:p>
        </p:txBody>
      </p:sp>
      <p:sp>
        <p:nvSpPr>
          <p:cNvPr id="168" name="Shape 168"/>
          <p:cNvSpPr/>
          <p:nvPr/>
        </p:nvSpPr>
        <p:spPr>
          <a:xfrm>
            <a:off x="6033628" y="4851424"/>
            <a:ext cx="358958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cdf_version=</a:t>
            </a:r>
            <a:r>
              <a:rPr>
                <a:solidFill>
                  <a:srgbClr val="FF2600"/>
                </a:solidFill>
              </a:rPr>
              <a:t>'3.0.0'</a:t>
            </a:r>
          </a:p>
        </p:txBody>
      </p:sp>
      <p:sp>
        <p:nvSpPr>
          <p:cNvPr id="169" name="Shape 169"/>
          <p:cNvSpPr/>
          <p:nvPr/>
        </p:nvSpPr>
        <p:spPr>
          <a:xfrm>
            <a:off x="6033628" y="5935158"/>
            <a:ext cx="358958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min_version=</a:t>
            </a:r>
            <a:r>
              <a:rPr>
                <a:solidFill>
                  <a:srgbClr val="FF2600"/>
                </a:solidFill>
              </a:rPr>
              <a:t>'3.0.0'</a:t>
            </a:r>
          </a:p>
        </p:txBody>
      </p:sp>
      <p:sp>
        <p:nvSpPr>
          <p:cNvPr id="170" name="Shape 170"/>
          <p:cNvSpPr/>
          <p:nvPr/>
        </p:nvSpPr>
        <p:spPr>
          <a:xfrm>
            <a:off x="6064138" y="7018891"/>
            <a:ext cx="285794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/latest_version</a:t>
            </a:r>
          </a:p>
        </p:txBody>
      </p:sp>
      <p:sp>
        <p:nvSpPr>
          <p:cNvPr id="171" name="Shape 171"/>
          <p:cNvSpPr/>
          <p:nvPr/>
        </p:nvSpPr>
        <p:spPr>
          <a:xfrm>
            <a:off x="6064138" y="2683957"/>
            <a:ext cx="1943399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/available</a:t>
            </a:r>
          </a:p>
        </p:txBody>
      </p:sp>
      <p:sp>
        <p:nvSpPr>
          <p:cNvPr id="172" name="Shape 172"/>
          <p:cNvSpPr/>
          <p:nvPr/>
        </p:nvSpPr>
        <p:spPr>
          <a:xfrm>
            <a:off x="7969138" y="8102624"/>
            <a:ext cx="4138316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versions=file_versions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952500" y="32639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lvl="1"/>
            <a:r>
              <a:t>“basic” subfolder: scripts that show basic functionality </a:t>
            </a:r>
          </a:p>
          <a:p>
            <a:pPr lvl="1"/>
            <a:r>
              <a:t>“advanced” subfolder: scripts that show more advanced functionality (includes many scripts that generate multi-instrument figures)</a:t>
            </a:r>
          </a:p>
          <a:p>
            <a:pPr lvl="1"/>
            <a:r>
              <a:t>“quicklook” subfolder: scripts that generate the same QL plots that can be found at the SDC (requires MMS team access to the SDC)</a:t>
            </a:r>
          </a:p>
        </p:txBody>
      </p:sp>
      <p:sp>
        <p:nvSpPr>
          <p:cNvPr id="176" name="Shape 176"/>
          <p:cNvSpPr/>
          <p:nvPr/>
        </p:nvSpPr>
        <p:spPr>
          <a:xfrm>
            <a:off x="2714726" y="2374900"/>
            <a:ext cx="75753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folder: /projects/mms/examples/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Examples</a:t>
            </a:r>
          </a:p>
        </p:txBody>
      </p:sp>
      <p:sp>
        <p:nvSpPr>
          <p:cNvPr id="179" name="Shape 179"/>
          <p:cNvSpPr/>
          <p:nvPr/>
        </p:nvSpPr>
        <p:spPr>
          <a:xfrm>
            <a:off x="4208969" y="2349500"/>
            <a:ext cx="5160690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mms_load_fgm_burst_crib.pro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mms_load_fgm_crib.pro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mms_load_fpi_burst_crib.pro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mms_load_fpi_burst_crib_v3.pro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mms_load_fpi_crib.pro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mms_load_fpi_crib_v3.pro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mms_load_aspoc_crib.pro		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mms_load_hpca_burst_crib.pro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mms_load_dsp_crib.pro		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mms_load_hpca_crib.pro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mms_load_edi_crib.pro		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mms_load_scm_crib.pro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mms_load_edp_crib.pro		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mms_load_state_crib.pro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mms_load_eis_burst_crib.pro	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mms_load_eis_crib.pro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mms_load_feeps_crib.pro		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spd_mms_load_bss_crib.pro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mms_feeps_sectspec_crib.pro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mms_cotrans_crib.pro	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mms_qcotrans_crib.pro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mms_formation_crib.pro	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Menlo"/>
                <a:ea typeface="Menlo"/>
                <a:cs typeface="Menlo"/>
                <a:sym typeface="Menlo"/>
              </a:defRPr>
            </a:pPr>
            <a:r>
              <a:t>mms_find_burst_intervals_crib.pro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