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8" r:id="rId3"/>
    <p:sldId id="258" r:id="rId4"/>
    <p:sldId id="264" r:id="rId5"/>
    <p:sldId id="265" r:id="rId6"/>
    <p:sldId id="294" r:id="rId7"/>
    <p:sldId id="306" r:id="rId8"/>
    <p:sldId id="29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95" r:id="rId19"/>
    <p:sldId id="308" r:id="rId20"/>
    <p:sldId id="309" r:id="rId21"/>
    <p:sldId id="281" r:id="rId22"/>
    <p:sldId id="283" r:id="rId23"/>
    <p:sldId id="310" r:id="rId24"/>
    <p:sldId id="284" r:id="rId25"/>
    <p:sldId id="314" r:id="rId26"/>
    <p:sldId id="315" r:id="rId27"/>
    <p:sldId id="316" r:id="rId28"/>
    <p:sldId id="287" r:id="rId29"/>
    <p:sldId id="289" r:id="rId30"/>
    <p:sldId id="290" r:id="rId31"/>
    <p:sldId id="292" r:id="rId32"/>
    <p:sldId id="311" r:id="rId33"/>
    <p:sldId id="317" r:id="rId34"/>
    <p:sldId id="318" r:id="rId35"/>
    <p:sldId id="319" r:id="rId36"/>
    <p:sldId id="312" r:id="rId37"/>
    <p:sldId id="304" r:id="rId38"/>
    <p:sldId id="320" r:id="rId39"/>
    <p:sldId id="301" r:id="rId40"/>
    <p:sldId id="302" r:id="rId41"/>
    <p:sldId id="293" r:id="rId42"/>
    <p:sldId id="297" r:id="rId43"/>
    <p:sldId id="298" r:id="rId44"/>
    <p:sldId id="299" r:id="rId45"/>
    <p:sldId id="305" r:id="rId46"/>
    <p:sldId id="26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395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-58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C35D-0DA8-43EE-A671-EC2759C76A44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4EE7-B040-422A-A82F-CBDE7B337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4EE7-B040-422A-A82F-CBDE7B337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4EE7-B040-422A-A82F-CBDE7B337E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4EE7-B040-422A-A82F-CBDE7B337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4EE7-B040-422A-A82F-CBDE7B337E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6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4EE7-B040-422A-A82F-CBDE7B337E3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1F2A-F8BE-E4A6-25FD-2F1CDBDBE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D7136-ED05-624F-9D4E-A5ED546B0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D8B9-6D45-2893-E356-00792443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24DD8-8AF8-9A32-E876-1A23C6EB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5906E-F7E3-1B2C-8C92-6FFC74E3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8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2FB7-30A5-F47F-CB99-4919B1E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4C9A5-7FBB-628B-F934-C6549063F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75A7B-6F45-B766-14F1-D1E91BE7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FCCB0-F0AA-4EBA-075A-C2B07945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846D1-37EC-61A1-3913-8BBE9040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2424A-62E9-3131-312E-47AC829C3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C32CB-6596-6844-C5A7-2BD64A5B9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ADE63-AC8F-390D-40B0-DE5495D1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C467-014B-079E-D9F1-41D1F70F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A5398-24BD-A0B7-F19C-1B862126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2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F410-5120-8658-6A95-263362EE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AE66A-3706-0484-4C1E-836F10FEC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4505E-9CE9-7A0F-625F-C6936B4E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E2B9-B4DB-48FA-8FE0-062D043FB39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DA9E-4B2C-5600-3618-650E8558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8777-73FD-A651-9660-5545C6E8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7CE5-B48B-49EC-BE4C-AC28F08D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24D-7F1D-D57A-8466-5475B757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A702-84EE-52A2-C8A5-AE89F79B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AB5A7-F8F8-DF90-1D00-9F6276B3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33C75-8E79-D40F-32AA-0B014DB9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28B3-F166-DB4E-849D-D831C80B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21DF-4E01-BE12-1F69-9A3438E1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1338D-E015-5BE1-3FF6-2BE934A9D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5FED1-9C00-1651-BA68-ACD3AEC2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4493-D573-E6B8-B393-CE6C7176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38BA-7F5A-EDA0-DC8A-0A0431A3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896A-0BA9-8877-5F32-F66201E4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76B7-DFED-7B6E-CD17-4E7B025A2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751A-F0A8-C783-5BE7-50AA17F67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10993-59B5-7A54-03A4-D0CD1295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CBD0E-3C8B-1E58-D7E9-A3A7D46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D23DC-0A8B-B352-F2CB-B90F177D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2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5EE7-D918-7EB6-1F94-65849942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9902F-A2EC-9E04-EC05-88312A6C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84D78-0BFA-3313-1667-F1DB3A4BB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72C83-A2F6-75C4-80E6-CE01D2092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87174-A20F-ABB1-842C-53DF1C100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C621E-1B44-E2CE-B0FE-9721B22A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AFE30-B6ED-A93E-4319-AC783601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20BBF-1409-5B79-F45A-2B542F8D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AD41-B9C9-BCCD-B786-B1C18920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07A96-64C8-DD5A-153F-BF7AE1C4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C8074-0105-F719-3161-CDFF7F4A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EE39D-022C-5216-E32B-EF232B61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26BFD-58B6-DE70-6F48-ECB12614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C9AD9-EAD0-E179-D1EA-ACA5567F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9107-45A3-7706-907C-DD05437D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2D05-BA1C-A77B-8C28-721F3C0C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3F5C-552C-5A78-D9FB-E3650C82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54D70-FFDB-5D5C-5FF9-B07CEB837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B8F37-DDDF-2DED-0894-E8C6FBB8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969E3-36F3-89D2-756D-3DB6FC57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BEA25-601C-45AB-870C-5029357C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669C-5753-061D-6F17-741AEFEE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5F232-B56B-DEA7-048F-7913CFEEB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BAC7F-C57E-3C66-89C5-DBD83B078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9BD09-05F4-7D8A-235E-9FD74973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81997-6B72-D24A-2D4D-58826D76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E37F7-DD92-D18F-24E2-797F7FC9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7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5694A-BF91-CF91-41B0-0EA54681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7DF2F-AABA-1E5B-2C83-7A573DA80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CF18D-27CA-882F-C08D-F4B36EE20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8650-596E-4472-8D16-09D17546C75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158A-CB20-2CB0-3DB4-D5E42A6F7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2BA9F-1989-D119-31A3-D11F8C691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2F03-9B91-49C7-8E8C-30EE1F79D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tbrains.com/pychar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edas/pyspedas.git/path/to/pysped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edas/mms-examples" TargetMode="External"/><Relationship Id="rId2" Type="http://schemas.openxmlformats.org/officeDocument/2006/relationships/hyperlink" Target="https://github.com/spedas/pyspedas-examp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pedas/themis-example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edas/pyspedas/issues" TargetMode="External"/><Relationship Id="rId2" Type="http://schemas.openxmlformats.org/officeDocument/2006/relationships/hyperlink" Target="http://spedas.org/wiki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edas/pyspedas/issues" TargetMode="External"/><Relationship Id="rId2" Type="http://schemas.openxmlformats.org/officeDocument/2006/relationships/hyperlink" Target="http://spedas.org/wik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7DEA-D049-D321-44A0-9357EB27E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218" y="19002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</a:rPr>
              <a:t>Getting Started with</a:t>
            </a:r>
            <a:b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r>
              <a:rPr lang="en-US" kern="10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PySPEDAS</a:t>
            </a:r>
            <a:b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br>
              <a:rPr lang="en-US" sz="4400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br>
              <a:rPr lang="en-US" sz="4400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endParaRPr lang="en-US" sz="4400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1C9460-3832-9CAF-AFDC-4F9CE5108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37" y="4359488"/>
            <a:ext cx="9144000" cy="1655762"/>
          </a:xfrm>
        </p:spPr>
        <p:txBody>
          <a:bodyPr/>
          <a:lstStyle/>
          <a:p>
            <a:r>
              <a:rPr lang="en-US" dirty="0"/>
              <a:t>Jim Lewis</a:t>
            </a:r>
          </a:p>
          <a:p>
            <a:r>
              <a:rPr lang="en-US" dirty="0" err="1"/>
              <a:t>jwl@ssl.Berkeley.edu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9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CDE9A32-A68A-908E-B1C2-7EFE0AC7E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0" y="0"/>
            <a:ext cx="11592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3D1F-2258-8EFD-DDBA-2CF944A7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IDEs (interactive development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B714-946C-FE29-85DA-694A203B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IDE is not strictly needed – you could get by with just a text editor and a command line.  But you’ll probably want one.</a:t>
            </a:r>
          </a:p>
          <a:p>
            <a:pPr lvl="1"/>
            <a:r>
              <a:rPr lang="en-US" dirty="0"/>
              <a:t>Hover or click on function names to see documentation, parameter hints,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Jump from a function call point to the function definition</a:t>
            </a:r>
          </a:p>
          <a:p>
            <a:pPr lvl="1"/>
            <a:r>
              <a:rPr lang="en-US" dirty="0"/>
              <a:t>Integration with version control systems (git, </a:t>
            </a:r>
            <a:r>
              <a:rPr lang="en-US" dirty="0" err="1"/>
              <a:t>svn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See potential problems while coding</a:t>
            </a:r>
          </a:p>
          <a:p>
            <a:pPr lvl="1"/>
            <a:r>
              <a:rPr lang="en-US" dirty="0"/>
              <a:t>Run scripts and tests easily and see results without leaving the IDE</a:t>
            </a:r>
          </a:p>
          <a:p>
            <a:pPr lvl="1"/>
            <a:r>
              <a:rPr lang="en-US" dirty="0"/>
              <a:t>Debugging: set breakpoints, step through code and inspect variable values</a:t>
            </a:r>
          </a:p>
          <a:p>
            <a:r>
              <a:rPr lang="en-US" dirty="0"/>
              <a:t>The Spyder IDE is bundled with Anaconda (anaconda.org); PyCharm (</a:t>
            </a:r>
            <a:r>
              <a:rPr lang="en-US" dirty="0">
                <a:hlinkClick r:id="rId2"/>
              </a:rPr>
              <a:t>www.jetbrains.com/pycharm</a:t>
            </a:r>
            <a:r>
              <a:rPr lang="en-US" dirty="0"/>
              <a:t>) and Visual Studio Code (code.visualstudio.com) are some other popular free IDEs.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9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760A64A-F812-DAEF-03C7-AA078A1A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5" y="0"/>
            <a:ext cx="10951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1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F438406-B66A-91EA-7F9B-EED211BE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8" y="0"/>
            <a:ext cx="11387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A243-35F0-8868-630C-E7D2ACF7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virtual environments and package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8D56-FA9F-8D65-40A7-27709167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IDL, the Python ecosystem is heavily dependent on open-source packages to provide functionality beyond the core language.</a:t>
            </a:r>
          </a:p>
          <a:p>
            <a:pPr lvl="1"/>
            <a:r>
              <a:rPr lang="en-US" dirty="0" err="1"/>
              <a:t>numpy</a:t>
            </a:r>
            <a:r>
              <a:rPr lang="en-US" dirty="0"/>
              <a:t> for numerical algorithms, </a:t>
            </a:r>
            <a:r>
              <a:rPr lang="en-US" dirty="0" err="1"/>
              <a:t>PyQt</a:t>
            </a:r>
            <a:r>
              <a:rPr lang="en-US" dirty="0"/>
              <a:t> or matplotlib for graphics, CDF and </a:t>
            </a:r>
            <a:r>
              <a:rPr lang="en-US" dirty="0" err="1"/>
              <a:t>NetCDF</a:t>
            </a:r>
            <a:r>
              <a:rPr lang="en-US" dirty="0"/>
              <a:t> libraries, etc.</a:t>
            </a:r>
          </a:p>
          <a:p>
            <a:pPr lvl="1"/>
            <a:r>
              <a:rPr lang="en-US" dirty="0"/>
              <a:t>It is typical for a Python package (like </a:t>
            </a:r>
            <a:r>
              <a:rPr lang="en-US" dirty="0" err="1"/>
              <a:t>PySPEDAS</a:t>
            </a:r>
            <a:r>
              <a:rPr lang="en-US" dirty="0"/>
              <a:t>) to depend on several other packages, sometimes with specific versioning requirements.</a:t>
            </a:r>
          </a:p>
          <a:p>
            <a:pPr lvl="1"/>
            <a:r>
              <a:rPr lang="en-US" dirty="0"/>
              <a:t>The more packages installed in a single environment, the greater the potential for versioning conflicts</a:t>
            </a:r>
          </a:p>
          <a:p>
            <a:r>
              <a:rPr lang="en-US" dirty="0"/>
              <a:t>Python provides for “virtual environments”, which allow different environments for different purposes to coexist on the same system, rather than installing all packages under the main Python installation.</a:t>
            </a:r>
          </a:p>
        </p:txBody>
      </p:sp>
    </p:spTree>
    <p:extLst>
      <p:ext uri="{BB962C8B-B14F-4D97-AF65-F5344CB8AC3E}">
        <p14:creationId xmlns:p14="http://schemas.microsoft.com/office/powerpoint/2010/main" val="349333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9C8A-0F7C-C987-65B3-81EEF617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virtual environments and package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DD9B7-DAF2-8F7B-3129-3F5EA1F0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highly recommend installing </a:t>
            </a:r>
            <a:r>
              <a:rPr lang="en-US" dirty="0" err="1"/>
              <a:t>PySPEDAS</a:t>
            </a:r>
            <a:r>
              <a:rPr lang="en-US" dirty="0"/>
              <a:t> in a dedicated virtual environment.</a:t>
            </a:r>
          </a:p>
          <a:p>
            <a:pPr lvl="1"/>
            <a:r>
              <a:rPr lang="en-US" dirty="0"/>
              <a:t>Anaconda virtual environments can be managed via Anaconda Navigator, or using the command line:  </a:t>
            </a:r>
            <a:r>
              <a:rPr lang="en-US" sz="2000" dirty="0" err="1">
                <a:latin typeface="Consolas" panose="020B0609020204030204" pitchFamily="49" charset="0"/>
              </a:rPr>
              <a:t>conda</a:t>
            </a:r>
            <a:r>
              <a:rPr lang="en-US" sz="2000" dirty="0">
                <a:latin typeface="Consolas" panose="020B0609020204030204" pitchFamily="49" charset="0"/>
              </a:rPr>
              <a:t> create --name </a:t>
            </a:r>
            <a:r>
              <a:rPr lang="en-US" sz="2000" dirty="0" err="1">
                <a:latin typeface="Consolas" panose="020B0609020204030204" pitchFamily="49" charset="0"/>
              </a:rPr>
              <a:t>my_new_environment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</a:p>
          <a:p>
            <a:pPr lvl="1"/>
            <a:r>
              <a:rPr lang="en-US" dirty="0"/>
              <a:t>Your IDE may offer the option to create a virtual environment when creating a new project.</a:t>
            </a:r>
          </a:p>
          <a:p>
            <a:pPr lvl="1"/>
            <a:r>
              <a:rPr lang="en-US" dirty="0"/>
              <a:t>Python can create a new virtual environment for you, with the command line: </a:t>
            </a:r>
            <a:r>
              <a:rPr lang="en-US" sz="2000" dirty="0">
                <a:latin typeface="Consolas" panose="020B0609020204030204" pitchFamily="49" charset="0"/>
              </a:rPr>
              <a:t>python -m </a:t>
            </a:r>
            <a:r>
              <a:rPr lang="en-US" sz="2000" dirty="0" err="1">
                <a:latin typeface="Consolas" panose="020B0609020204030204" pitchFamily="49" charset="0"/>
              </a:rPr>
              <a:t>venv</a:t>
            </a:r>
            <a:r>
              <a:rPr lang="en-US" sz="2000" dirty="0">
                <a:latin typeface="Consolas" panose="020B0609020204030204" pitchFamily="49" charset="0"/>
              </a:rPr>
              <a:t> /path/to/new/virtual/environment</a:t>
            </a:r>
          </a:p>
        </p:txBody>
      </p:sp>
    </p:spTree>
    <p:extLst>
      <p:ext uri="{BB962C8B-B14F-4D97-AF65-F5344CB8AC3E}">
        <p14:creationId xmlns:p14="http://schemas.microsoft.com/office/powerpoint/2010/main" val="152600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4521-95B7-05D6-AF6F-1743B05E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virtual environments and package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BC67-6B2D-F6E5-D417-C59A0FEA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styles of package management commonly used in the Python community:</a:t>
            </a:r>
          </a:p>
          <a:p>
            <a:pPr lvl="1"/>
            <a:r>
              <a:rPr lang="en-US" dirty="0" err="1"/>
              <a:t>conda</a:t>
            </a:r>
            <a:r>
              <a:rPr lang="en-US" dirty="0"/>
              <a:t> (if using an Anaconda python distribution): </a:t>
            </a:r>
            <a:r>
              <a:rPr lang="en-US" dirty="0" err="1"/>
              <a:t>conda</a:t>
            </a:r>
            <a:r>
              <a:rPr lang="en-US" dirty="0"/>
              <a:t> install package-name</a:t>
            </a:r>
          </a:p>
          <a:p>
            <a:pPr lvl="1"/>
            <a:r>
              <a:rPr lang="en-US" dirty="0"/>
              <a:t>pip (Pip Installs Packages): pip install package-name</a:t>
            </a:r>
          </a:p>
          <a:p>
            <a:pPr lvl="1"/>
            <a:r>
              <a:rPr lang="en-US" dirty="0"/>
              <a:t>Each system has its own repository of Python packages and ways of tracking locally installed packages. (So </a:t>
            </a:r>
            <a:r>
              <a:rPr lang="en-US" dirty="0" err="1"/>
              <a:t>conda</a:t>
            </a:r>
            <a:r>
              <a:rPr lang="en-US" dirty="0"/>
              <a:t> is not aware of packages installed via pip, and vice versa). </a:t>
            </a:r>
          </a:p>
          <a:p>
            <a:pPr lvl="1"/>
            <a:r>
              <a:rPr lang="en-US" dirty="0"/>
              <a:t>Many packages are available via both methods, but </a:t>
            </a:r>
            <a:r>
              <a:rPr lang="en-US" dirty="0" err="1"/>
              <a:t>PySPEDAS</a:t>
            </a:r>
            <a:r>
              <a:rPr lang="en-US" dirty="0"/>
              <a:t> is only available via pip (for now).</a:t>
            </a:r>
          </a:p>
        </p:txBody>
      </p:sp>
    </p:spTree>
    <p:extLst>
      <p:ext uri="{BB962C8B-B14F-4D97-AF65-F5344CB8AC3E}">
        <p14:creationId xmlns:p14="http://schemas.microsoft.com/office/powerpoint/2010/main" val="3437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37B-3F5A-7EB2-9612-953156AE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 err="1"/>
              <a:t>PySPEDAS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3DD3-67E1-163E-AF6C-4C2C23AE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for the first time: </a:t>
            </a:r>
            <a:r>
              <a:rPr lang="en-US" sz="2400" dirty="0">
                <a:latin typeface="Lucida Console" panose="020B0609040504020204" pitchFamily="49" charset="0"/>
              </a:rPr>
              <a:t>pip install </a:t>
            </a:r>
            <a:r>
              <a:rPr lang="en-US" sz="2400" dirty="0" err="1">
                <a:latin typeface="Lucida Console" panose="020B0609040504020204" pitchFamily="49" charset="0"/>
              </a:rPr>
              <a:t>pyspedas</a:t>
            </a:r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dirty="0"/>
              <a:t>Upgrading an existing installation:                                                         </a:t>
            </a:r>
            <a:r>
              <a:rPr lang="en-US" sz="2400" dirty="0">
                <a:latin typeface="Lucida Console" panose="020B0609040504020204" pitchFamily="49" charset="0"/>
              </a:rPr>
              <a:t> pip install --upgrade </a:t>
            </a:r>
            <a:r>
              <a:rPr lang="en-US" sz="2400" dirty="0" err="1">
                <a:latin typeface="Lucida Console" panose="020B0609040504020204" pitchFamily="49" charset="0"/>
              </a:rPr>
              <a:t>pyspedas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</a:p>
          <a:p>
            <a:r>
              <a:rPr lang="en-US" dirty="0"/>
              <a:t>This installs (or updates) the latest released version of the </a:t>
            </a:r>
            <a:r>
              <a:rPr lang="en-US" dirty="0" err="1"/>
              <a:t>PySPEDAS</a:t>
            </a:r>
            <a:r>
              <a:rPr lang="en-US" dirty="0"/>
              <a:t> source code, along with all the other packages it depends on.</a:t>
            </a:r>
          </a:p>
          <a:p>
            <a:r>
              <a:rPr lang="en-US" dirty="0"/>
              <a:t>Another method (for example, if you’re interested in modifying or contributing to </a:t>
            </a:r>
            <a:r>
              <a:rPr lang="en-US" dirty="0" err="1"/>
              <a:t>PySPEDAS</a:t>
            </a:r>
            <a:r>
              <a:rPr lang="en-US" dirty="0"/>
              <a:t>) is to get the source code directly from our GitHub repository.  Your IDE might be able to create a project directly from </a:t>
            </a:r>
            <a:r>
              <a:rPr lang="en-US" dirty="0" err="1"/>
              <a:t>Github</a:t>
            </a:r>
            <a:r>
              <a:rPr lang="en-US" dirty="0"/>
              <a:t>, or you can use the command: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  git clone </a:t>
            </a:r>
            <a:r>
              <a:rPr lang="en-US" sz="1800" dirty="0">
                <a:latin typeface="Lucida Console" panose="020B0609040504020204" pitchFamily="49" charset="0"/>
                <a:hlinkClick r:id="rId3"/>
              </a:rPr>
              <a:t>https://github.com/spedas/pyspedas.git /path/to/pyspedas</a:t>
            </a:r>
            <a:endParaRPr lang="en-US" sz="18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5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DFF79A4-92B4-0021-947A-BC5F816C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2" y="0"/>
            <a:ext cx="9776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04B8-A82F-4D2D-E063-8A21717F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PySPEDAS</a:t>
            </a:r>
            <a:r>
              <a:rPr lang="en-US" dirty="0"/>
              <a:t>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59460-0044-0A3B-E849-4888A0E38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Load routines: Download data from mission-specific or multi-mission archives (e.g. THEMIS, MMS, SPDF), maintain local cache of downloaded data files, convert CDF or </a:t>
            </a:r>
            <a:r>
              <a:rPr lang="en-US" sz="2000" dirty="0" err="1"/>
              <a:t>NetCDF</a:t>
            </a:r>
            <a:r>
              <a:rPr lang="en-US" sz="2000" dirty="0"/>
              <a:t> data to </a:t>
            </a:r>
            <a:r>
              <a:rPr lang="en-US" sz="2000" dirty="0" err="1"/>
              <a:t>tplot</a:t>
            </a:r>
            <a:r>
              <a:rPr lang="en-US" sz="2000" dirty="0"/>
              <a:t> variables.</a:t>
            </a:r>
          </a:p>
          <a:p>
            <a:r>
              <a:rPr lang="en-US" sz="2000" dirty="0" err="1"/>
              <a:t>Tplot</a:t>
            </a:r>
            <a:r>
              <a:rPr lang="en-US" sz="2000" dirty="0"/>
              <a:t> variables: Basic data structure on which SPEDAS and </a:t>
            </a:r>
            <a:r>
              <a:rPr lang="en-US" sz="2000" dirty="0" err="1"/>
              <a:t>PySPEDAS</a:t>
            </a:r>
            <a:r>
              <a:rPr lang="en-US" sz="2000" dirty="0"/>
              <a:t> are built.  Maps strings (</a:t>
            </a:r>
            <a:r>
              <a:rPr lang="en-US" sz="2000" dirty="0" err="1"/>
              <a:t>tplot</a:t>
            </a:r>
            <a:r>
              <a:rPr lang="en-US" sz="2000" dirty="0"/>
              <a:t> variable names) to time series data arrays and metadata</a:t>
            </a:r>
          </a:p>
          <a:p>
            <a:r>
              <a:rPr lang="en-US" sz="2000" dirty="0"/>
              <a:t>Metadata: Information that describes important data attributes needed by plotting and analysis tools  (e.g. units, coordinate systems, plot labels, energy channel values for spectra, etc.)</a:t>
            </a:r>
          </a:p>
          <a:p>
            <a:r>
              <a:rPr lang="en-US" sz="2000" dirty="0"/>
              <a:t>Plotting tools: “</a:t>
            </a:r>
            <a:r>
              <a:rPr lang="en-US" sz="2000" dirty="0" err="1"/>
              <a:t>tplot</a:t>
            </a:r>
            <a:r>
              <a:rPr lang="en-US" sz="2000" dirty="0"/>
              <a:t>” routine for creating line plots or spectrograms of </a:t>
            </a:r>
            <a:r>
              <a:rPr lang="en-US" sz="2000" dirty="0" err="1"/>
              <a:t>tplot</a:t>
            </a:r>
            <a:r>
              <a:rPr lang="en-US" sz="2000" dirty="0"/>
              <a:t> variables, helper routines for setting per-variable or per-plot options.  Based on matplotlib package.</a:t>
            </a:r>
          </a:p>
          <a:p>
            <a:r>
              <a:rPr lang="en-US" sz="2000" dirty="0"/>
              <a:t>Analysis tools:  Manipulate </a:t>
            </a:r>
            <a:r>
              <a:rPr lang="en-US" sz="2000" dirty="0" err="1"/>
              <a:t>tplot</a:t>
            </a:r>
            <a:r>
              <a:rPr lang="en-US" sz="2000" dirty="0"/>
              <a:t> variables in various ways.  </a:t>
            </a:r>
            <a:r>
              <a:rPr lang="en-US" sz="2000" dirty="0" err="1"/>
              <a:t>PySPEDAS</a:t>
            </a:r>
            <a:r>
              <a:rPr lang="en-US" sz="2000" dirty="0"/>
              <a:t> includes many tools for performing arithmetic operations, interpolation, and coordinate transformations. Also includes more complicated tasks such as generation of plasma moments from 3-D particle distributions, or wave polarization analysis.  Many tools are implemented using the </a:t>
            </a:r>
            <a:r>
              <a:rPr lang="en-US" sz="2000" dirty="0" err="1"/>
              <a:t>numpy</a:t>
            </a:r>
            <a:r>
              <a:rPr lang="en-US" sz="2000" dirty="0"/>
              <a:t> library.</a:t>
            </a:r>
          </a:p>
        </p:txBody>
      </p:sp>
    </p:spTree>
    <p:extLst>
      <p:ext uri="{BB962C8B-B14F-4D97-AF65-F5344CB8AC3E}">
        <p14:creationId xmlns:p14="http://schemas.microsoft.com/office/powerpoint/2010/main" val="153898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D2F7-7C13-7C08-FB87-54B2A082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3A4F-6D9F-3E2B-8943-1CE1D6F4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developing and using </a:t>
            </a:r>
            <a:r>
              <a:rPr lang="en-US" dirty="0" err="1"/>
              <a:t>PySPEDAS</a:t>
            </a:r>
            <a:endParaRPr lang="en-US" dirty="0"/>
          </a:p>
          <a:p>
            <a:r>
              <a:rPr lang="en-US" dirty="0"/>
              <a:t>Setting up a Python environment</a:t>
            </a:r>
          </a:p>
          <a:p>
            <a:r>
              <a:rPr lang="en-US" dirty="0"/>
              <a:t>Installing </a:t>
            </a:r>
            <a:r>
              <a:rPr lang="en-US" dirty="0" err="1"/>
              <a:t>PySPEDAS</a:t>
            </a:r>
            <a:endParaRPr lang="en-US" dirty="0"/>
          </a:p>
          <a:p>
            <a:r>
              <a:rPr lang="en-US" dirty="0"/>
              <a:t>Some </a:t>
            </a:r>
            <a:r>
              <a:rPr lang="en-US" dirty="0" err="1"/>
              <a:t>PySPEDAS</a:t>
            </a:r>
            <a:r>
              <a:rPr lang="en-US" dirty="0"/>
              <a:t> core concepts</a:t>
            </a:r>
          </a:p>
          <a:p>
            <a:r>
              <a:rPr lang="en-US" dirty="0"/>
              <a:t>Some simple </a:t>
            </a:r>
            <a:r>
              <a:rPr lang="en-US" dirty="0" err="1"/>
              <a:t>PySPEDAS</a:t>
            </a:r>
            <a:r>
              <a:rPr lang="en-US" dirty="0"/>
              <a:t> examples</a:t>
            </a:r>
          </a:p>
          <a:p>
            <a:r>
              <a:rPr lang="en-US" dirty="0"/>
              <a:t>Q &amp; A</a:t>
            </a:r>
          </a:p>
          <a:p>
            <a:r>
              <a:rPr lang="en-US" dirty="0"/>
              <a:t>Time permitting: live demo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ECC6-2633-83C5-3E31-B37ED382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Load 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2E47-258E-50AB-D466-892499F15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Use python ‘import’ statements to make load routines available in your program.  “import </a:t>
            </a:r>
            <a:r>
              <a:rPr lang="en-US" sz="2000" dirty="0" err="1"/>
              <a:t>pyspedas</a:t>
            </a:r>
            <a:r>
              <a:rPr lang="en-US" sz="2000" dirty="0"/>
              <a:t>” makes all the supported mission namespaces available.  Many missions follow a naming convention like </a:t>
            </a:r>
            <a:r>
              <a:rPr lang="en-US" sz="2000" dirty="0" err="1"/>
              <a:t>pyspedas.MISSION.INSTRUMENT</a:t>
            </a:r>
            <a:r>
              <a:rPr lang="en-US" sz="2000" dirty="0"/>
              <a:t>() to access their load routines.</a:t>
            </a:r>
          </a:p>
          <a:p>
            <a:r>
              <a:rPr lang="en-US" sz="2000" dirty="0"/>
              <a:t>Commonly supported load routine parameters:</a:t>
            </a:r>
          </a:p>
          <a:p>
            <a:pPr lvl="1"/>
            <a:r>
              <a:rPr lang="en-US" sz="1600" dirty="0" err="1"/>
              <a:t>trange</a:t>
            </a:r>
            <a:r>
              <a:rPr lang="en-US" sz="1600" dirty="0"/>
              <a:t> : Specify a time range for data to be loaded (array of start and end times, represented as string-valued timestamps or double precision Unix times)</a:t>
            </a:r>
          </a:p>
          <a:p>
            <a:pPr lvl="1"/>
            <a:r>
              <a:rPr lang="en-US" sz="1600" dirty="0"/>
              <a:t>probe: For missions that support multiple probes, specify one or more probes to load data for</a:t>
            </a:r>
          </a:p>
          <a:p>
            <a:pPr lvl="1"/>
            <a:r>
              <a:rPr lang="en-US" sz="1600" dirty="0"/>
              <a:t>level: Missions typically publish data at various calibration levels, e.g. level=‘l1’  (for raw, uncalibrated data), level=‘l2’ (calibrated data in engineering units and geophysical coordinates), to l3 and above (highly processed/key parameter data)</a:t>
            </a:r>
          </a:p>
          <a:p>
            <a:pPr lvl="1"/>
            <a:r>
              <a:rPr lang="en-US" sz="1600" dirty="0"/>
              <a:t>datatype: Specify a subset of available variables in the requested dataset to be loaded</a:t>
            </a:r>
          </a:p>
          <a:p>
            <a:pPr lvl="1"/>
            <a:r>
              <a:rPr lang="en-US" sz="1600" dirty="0" err="1"/>
              <a:t>get_support_data</a:t>
            </a:r>
            <a:r>
              <a:rPr lang="en-US" sz="1600" dirty="0"/>
              <a:t>: A flag (True/False) commonly used to request loading ancillary data that may be needed for downstream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61037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2B9E-8D4D-47D3-BFA5-34EE84E2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Load and plot THEMIS FGM data</a:t>
            </a: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95CA570-8410-463F-1B04-12AA14938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4093"/>
            <a:ext cx="10774679" cy="33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DE99-BDBB-C14C-8774-225251E7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1, </a:t>
            </a:r>
            <a:r>
              <a:rPr lang="en-US" dirty="0" err="1"/>
              <a:t>PySPEDAS</a:t>
            </a:r>
            <a:r>
              <a:rPr lang="en-US" dirty="0"/>
              <a:t> plot output</a:t>
            </a:r>
          </a:p>
        </p:txBody>
      </p:sp>
      <p:pic>
        <p:nvPicPr>
          <p:cNvPr id="5" name="Picture 4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8F59F943-AB9A-7653-24C8-D92873954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7" y="1403603"/>
            <a:ext cx="11069240" cy="42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D0A0-A4E9-4BB1-D0B5-C4A5111C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err="1"/>
              <a:t>tplot</a:t>
            </a:r>
            <a:r>
              <a:rPr lang="en-US" dirty="0"/>
              <a:t>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07A69-15C3-7064-979A-1EBDA2537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pytplot</a:t>
            </a:r>
            <a:r>
              <a:rPr lang="en-US" sz="2000" dirty="0"/>
              <a:t> package contains several routines for listing, creating, or extracting information from </a:t>
            </a:r>
            <a:r>
              <a:rPr lang="en-US" sz="2000" dirty="0" err="1"/>
              <a:t>tplot</a:t>
            </a:r>
            <a:r>
              <a:rPr lang="en-US" sz="2000" dirty="0"/>
              <a:t> variables.  To use specific routines, import them from </a:t>
            </a:r>
            <a:r>
              <a:rPr lang="en-US" sz="2000" dirty="0" err="1"/>
              <a:t>pytplot</a:t>
            </a:r>
            <a:r>
              <a:rPr lang="en-US" sz="2000" dirty="0"/>
              <a:t>, </a:t>
            </a:r>
            <a:r>
              <a:rPr lang="en-US" sz="2000" dirty="0" err="1"/>
              <a:t>e.g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from </a:t>
            </a:r>
            <a:r>
              <a:rPr lang="en-US" sz="2000" dirty="0" err="1"/>
              <a:t>pytplot</a:t>
            </a:r>
            <a:r>
              <a:rPr lang="en-US" sz="2000" dirty="0"/>
              <a:t> import </a:t>
            </a:r>
            <a:r>
              <a:rPr lang="en-US" sz="2000" dirty="0" err="1"/>
              <a:t>get_data</a:t>
            </a:r>
            <a:r>
              <a:rPr lang="en-US" sz="2000" dirty="0"/>
              <a:t>, </a:t>
            </a:r>
            <a:r>
              <a:rPr lang="en-US" sz="2000" dirty="0" err="1"/>
              <a:t>store_data</a:t>
            </a:r>
            <a:r>
              <a:rPr lang="en-US" sz="2000" dirty="0"/>
              <a:t>, </a:t>
            </a:r>
            <a:r>
              <a:rPr lang="en-US" sz="2000" dirty="0" err="1"/>
              <a:t>tplot_names</a:t>
            </a:r>
            <a:endParaRPr lang="en-US" sz="2000" dirty="0"/>
          </a:p>
          <a:p>
            <a:r>
              <a:rPr lang="en-US" sz="2000" dirty="0" err="1"/>
              <a:t>tplot_names</a:t>
            </a:r>
            <a:r>
              <a:rPr lang="en-US" sz="2000" dirty="0"/>
              <a:t>(pattern) prints </a:t>
            </a:r>
            <a:r>
              <a:rPr lang="en-US" sz="2000" dirty="0" err="1"/>
              <a:t>tplot</a:t>
            </a:r>
            <a:r>
              <a:rPr lang="en-US" sz="2000" dirty="0"/>
              <a:t> names currently loaded and matching the given wildcard pattern</a:t>
            </a:r>
          </a:p>
          <a:p>
            <a:r>
              <a:rPr lang="en-US" sz="2000" dirty="0"/>
              <a:t>Many missions follow a naming convention like PROBE_MISSION_INSTRUMENT_DATATYPE for their variable names.  There may also be suffixes to indicate data levels, units, or coordinate systems</a:t>
            </a:r>
          </a:p>
          <a:p>
            <a:r>
              <a:rPr lang="en-US" sz="2000" dirty="0" err="1"/>
              <a:t>get_data</a:t>
            </a:r>
            <a:r>
              <a:rPr lang="en-US" sz="2000" dirty="0"/>
              <a:t>(‘</a:t>
            </a:r>
            <a:r>
              <a:rPr lang="en-US" sz="2000" dirty="0" err="1"/>
              <a:t>tplot_variable_name</a:t>
            </a:r>
            <a:r>
              <a:rPr lang="en-US" sz="2000" dirty="0"/>
              <a:t>’) is used to retrieve the timestamps, data values, or metadata for a given variable as normal Python data structures.</a:t>
            </a:r>
          </a:p>
        </p:txBody>
      </p:sp>
    </p:spTree>
    <p:extLst>
      <p:ext uri="{BB962C8B-B14F-4D97-AF65-F5344CB8AC3E}">
        <p14:creationId xmlns:p14="http://schemas.microsoft.com/office/powerpoint/2010/main" val="3628656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D41A-0F6A-E3C7-37B2-04BCEB8E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1A, </a:t>
            </a:r>
            <a:r>
              <a:rPr lang="en-US" dirty="0" err="1"/>
              <a:t>tplot</a:t>
            </a:r>
            <a:r>
              <a:rPr lang="en-US" dirty="0"/>
              <a:t> variables</a:t>
            </a:r>
          </a:p>
        </p:txBody>
      </p:sp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08D3246-869F-1FBE-10DA-C5390A717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1690687"/>
            <a:ext cx="10097703" cy="41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6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0B49-F68E-58BA-769C-79DBE960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1A, console output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3220F41-8907-C3E3-E39F-31319D04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" y="1875065"/>
            <a:ext cx="11724983" cy="29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9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72B2-818B-8426-82B0-9984B649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1A, getting </a:t>
            </a:r>
            <a:r>
              <a:rPr lang="en-US" dirty="0" err="1"/>
              <a:t>tplot</a:t>
            </a:r>
            <a:r>
              <a:rPr lang="en-US" dirty="0"/>
              <a:t> variable metadata</a:t>
            </a:r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06592B7-E2F4-967D-65D5-423F9FAC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1690688"/>
            <a:ext cx="8693150" cy="45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68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B5D7-D5B9-E119-6A7C-D7B80DAA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1A, metadata console output</a:t>
            </a:r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46D422B1-118D-F48A-A0DD-02A50413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1327"/>
            <a:ext cx="10971454" cy="35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23DD-4D85-1159-D45E-8C4FC21F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2, MMS FGM data</a:t>
            </a:r>
          </a:p>
        </p:txBody>
      </p:sp>
      <p:pic>
        <p:nvPicPr>
          <p:cNvPr id="7" name="Picture 6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0D884C3C-8721-B7FC-8CFE-F8C1D70D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68818"/>
            <a:ext cx="11326609" cy="23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8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C26F-D7DD-85BA-34EF-ABF4373F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2, </a:t>
            </a:r>
            <a:r>
              <a:rPr lang="en-US" dirty="0" err="1"/>
              <a:t>PySPEDAS</a:t>
            </a:r>
            <a:r>
              <a:rPr lang="en-US" dirty="0"/>
              <a:t> plot output</a:t>
            </a:r>
          </a:p>
        </p:txBody>
      </p:sp>
      <p:pic>
        <p:nvPicPr>
          <p:cNvPr id="5" name="Picture 4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5BA84FEE-7CC2-8421-6494-EAB9633F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9" y="1524000"/>
            <a:ext cx="1066260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C00A-290E-3BC2-4CD3-A6FB72B3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PySPEDAS features and capabilities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9C68-11D7-D4CF-2CED-5A5A2E67D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Load data from many different providers and formats into a common environment</a:t>
            </a:r>
          </a:p>
          <a:p>
            <a:pPr marR="0" lvl="1" rtl="0"/>
            <a:r>
              <a:rPr lang="en-US" kern="100" dirty="0">
                <a:solidFill>
                  <a:srgbClr val="1F3763"/>
                </a:solidFill>
                <a:latin typeface="Times New Roman" panose="02020603050405020304" pitchFamily="18" charset="0"/>
              </a:rPr>
              <a:t>Support for directly loading data from 30+ missions (including THEMIS, MMS, ERG/Arase, RBSP/Van Allen probes, Parker Solar Probe, FAST, WIND, many others)</a:t>
            </a:r>
            <a:endParaRPr lang="en-US" b="0" i="0" u="none" strike="noStrike" kern="100" baseline="0" dirty="0">
              <a:solidFill>
                <a:srgbClr val="1F3763"/>
              </a:solidFill>
              <a:latin typeface="Times New Roman" panose="02020603050405020304" pitchFamily="18" charset="0"/>
            </a:endParaRPr>
          </a:p>
          <a:p>
            <a:pPr marR="0" lvl="1" rtl="0"/>
            <a:r>
              <a:rPr lang="en-US" kern="100" dirty="0">
                <a:solidFill>
                  <a:srgbClr val="1F3763"/>
                </a:solidFill>
                <a:latin typeface="Times New Roman" panose="02020603050405020304" pitchFamily="18" charset="0"/>
              </a:rPr>
              <a:t>Load via</a:t>
            </a:r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kern="100" baseline="0" dirty="0" err="1">
                <a:solidFill>
                  <a:srgbClr val="1F3763"/>
                </a:solidFill>
                <a:latin typeface="Times New Roman" panose="02020603050405020304" pitchFamily="18" charset="0"/>
              </a:rPr>
              <a:t>CDAWeb</a:t>
            </a:r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 web service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Load via HAPI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Analysis and Modeling tools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Interface to native Python </a:t>
            </a:r>
            <a:r>
              <a:rPr lang="en-US" b="0" i="0" u="none" strike="noStrike" kern="100" baseline="0" dirty="0" err="1">
                <a:solidFill>
                  <a:srgbClr val="1F3763"/>
                </a:solidFill>
                <a:latin typeface="Times New Roman" panose="02020603050405020304" pitchFamily="18" charset="0"/>
              </a:rPr>
              <a:t>geopack</a:t>
            </a:r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 package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Field-aligned coordinates, minimum variance analysis, wave polarization, </a:t>
            </a:r>
            <a:r>
              <a:rPr lang="en-US" b="0" i="0" u="none" strike="noStrike" kern="100" baseline="0" dirty="0" err="1">
                <a:solidFill>
                  <a:srgbClr val="1F3763"/>
                </a:solidFill>
                <a:latin typeface="Times New Roman" panose="02020603050405020304" pitchFamily="18" charset="0"/>
              </a:rPr>
              <a:t>etc</a:t>
            </a:r>
            <a:endParaRPr lang="en-US" b="0" i="0" u="none" strike="noStrike" kern="100" baseline="0" dirty="0">
              <a:solidFill>
                <a:srgbClr val="1F3763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Plotting tools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Line plots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Spectrograms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Being worked on: interactive plots (zoom in on specific time ranges, see time/data values at cursor, </a:t>
            </a:r>
            <a:r>
              <a:rPr lang="en-US" b="0" i="0" u="none" strike="noStrike" kern="100" baseline="0" dirty="0" err="1">
                <a:solidFill>
                  <a:srgbClr val="1F3763"/>
                </a:solidFill>
                <a:latin typeface="Times New Roman" panose="02020603050405020304" pitchFamily="18" charset="0"/>
              </a:rPr>
              <a:t>etc</a:t>
            </a:r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)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</a:rPr>
              <a:t>Also coming soon: 3-D particle distribution interactive visualization tools (courtesy of ERG/Arase team, similar to IDL ISEE-3D tool)</a:t>
            </a:r>
          </a:p>
        </p:txBody>
      </p:sp>
    </p:spTree>
    <p:extLst>
      <p:ext uri="{BB962C8B-B14F-4D97-AF65-F5344CB8AC3E}">
        <p14:creationId xmlns:p14="http://schemas.microsoft.com/office/powerpoint/2010/main" val="168578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495F-1518-5F1B-AEF9-86E0EE0B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3, MMS FEEPS data and spectrogram</a:t>
            </a:r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789210EB-0E59-F17D-5041-140EF205A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3495"/>
            <a:ext cx="11116532" cy="24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C38E-EE0E-C006-C339-3A4EAE72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3, </a:t>
            </a:r>
            <a:r>
              <a:rPr lang="en-US" dirty="0" err="1"/>
              <a:t>PySPEDAS</a:t>
            </a:r>
            <a:r>
              <a:rPr lang="en-US" dirty="0"/>
              <a:t> spectrogram plot</a:t>
            </a:r>
          </a:p>
        </p:txBody>
      </p:sp>
      <p:pic>
        <p:nvPicPr>
          <p:cNvPr id="5" name="Picture 4" descr="A picture containing colorfulness, screenshot, text&#10;&#10;Description automatically generated">
            <a:extLst>
              <a:ext uri="{FF2B5EF4-FFF2-40B4-BE49-F238E27FC236}">
                <a16:creationId xmlns:a16="http://schemas.microsoft.com/office/drawing/2014/main" id="{F6251ADA-6ECF-2B48-448F-B4DE9F28B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792"/>
            <a:ext cx="9475254" cy="38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2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C123-B0F8-85FC-2F9E-5283A483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tools: coordinate transformations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F6346-75A1-713A-75C8-6439083E2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6233-AD38-DEC7-6994-246A97A5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Coordinate transforms</a:t>
            </a:r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F3BD8C8-B7F5-D9E4-1523-9C400D25E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9971314" cy="38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5758-2DCD-5B6F-9747-43906F86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console output</a:t>
            </a:r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0EC0D91-7C45-BA41-FEEB-DB9C98465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" y="2051050"/>
            <a:ext cx="11214803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8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4494-7261-E9C5-06D8-D4C742B1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</a:t>
            </a:r>
            <a:r>
              <a:rPr lang="en-US" dirty="0" err="1"/>
              <a:t>PySPEDAS</a:t>
            </a:r>
            <a:r>
              <a:rPr lang="en-US" dirty="0"/>
              <a:t> plots</a:t>
            </a: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D60866F-BE7B-39DE-19B9-4D060B17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8685"/>
            <a:ext cx="10965798" cy="45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6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A671-9359-7902-94A2-8C232948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analysis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80EF2-EFCC-0AA7-2A0E-FA5ED0F19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Wavelet transforms</a:t>
            </a:r>
          </a:p>
          <a:p>
            <a:r>
              <a:rPr lang="en-US" dirty="0"/>
              <a:t>Wave polarization analysis</a:t>
            </a:r>
          </a:p>
          <a:p>
            <a:r>
              <a:rPr lang="en-US" dirty="0"/>
              <a:t>2-D slices of 3-D particle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914283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31C7-F96A-4A05-990A-DD870ECB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EBA1-6AB1-6E22-B82C-580E2D3C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PySPEDAS</a:t>
            </a:r>
            <a:r>
              <a:rPr lang="en-US" dirty="0"/>
              <a:t>, we mainly use </a:t>
            </a:r>
            <a:r>
              <a:rPr lang="en-US" dirty="0" err="1"/>
              <a:t>Jupyter</a:t>
            </a:r>
            <a:r>
              <a:rPr lang="en-US" dirty="0"/>
              <a:t> notebooks for tutorial examples.</a:t>
            </a:r>
          </a:p>
          <a:p>
            <a:r>
              <a:rPr lang="en-US" dirty="0" err="1"/>
              <a:t>Jupyter</a:t>
            </a:r>
            <a:r>
              <a:rPr lang="en-US" dirty="0"/>
              <a:t> notebooks run in an interactive Python process, with code and results displayed in a browser window.</a:t>
            </a:r>
          </a:p>
          <a:p>
            <a:r>
              <a:rPr lang="en-US" dirty="0"/>
              <a:t>Each code fragment lives in its own “cell” (but they all run in a common environment).</a:t>
            </a:r>
          </a:p>
          <a:p>
            <a:r>
              <a:rPr lang="en-US" dirty="0"/>
              <a:t>There are also annotation cells, which can contain rich content – embedded images, styled text, live web links, etc.  So they are much more versatile than inline code comments. </a:t>
            </a:r>
          </a:p>
        </p:txBody>
      </p:sp>
    </p:spTree>
    <p:extLst>
      <p:ext uri="{BB962C8B-B14F-4D97-AF65-F5344CB8AC3E}">
        <p14:creationId xmlns:p14="http://schemas.microsoft.com/office/powerpoint/2010/main" val="3173320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64C7-9EB7-B4C7-7A66-00E3069E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8DD7-E814-0C88-79D1-6702EF767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will probably need to install the </a:t>
            </a:r>
            <a:r>
              <a:rPr lang="en-US" sz="2000" dirty="0" err="1"/>
              <a:t>jupyter</a:t>
            </a:r>
            <a:r>
              <a:rPr lang="en-US" sz="2000" dirty="0"/>
              <a:t> package in the virtual environment you’re using:  “pip install </a:t>
            </a:r>
            <a:r>
              <a:rPr lang="en-US" sz="2000" dirty="0" err="1"/>
              <a:t>jupyter</a:t>
            </a:r>
            <a:r>
              <a:rPr lang="en-US" sz="2000" dirty="0"/>
              <a:t>”</a:t>
            </a:r>
          </a:p>
          <a:p>
            <a:r>
              <a:rPr lang="en-US" sz="2000" dirty="0"/>
              <a:t>The command “</a:t>
            </a:r>
            <a:r>
              <a:rPr lang="en-US" sz="2000" dirty="0" err="1"/>
              <a:t>jupyter</a:t>
            </a:r>
            <a:r>
              <a:rPr lang="en-US" sz="2000" dirty="0"/>
              <a:t> notebook” will open a page in your browser. From there, you should be able to navigate to the notebook you’re interested in, open it and start running.</a:t>
            </a:r>
          </a:p>
          <a:p>
            <a:r>
              <a:rPr lang="en-US" sz="2000" dirty="0"/>
              <a:t>Another option, which doesn’t require a Python installation at all, is to use “Google </a:t>
            </a:r>
            <a:r>
              <a:rPr lang="en-US" sz="2000" dirty="0" err="1"/>
              <a:t>Colab</a:t>
            </a:r>
            <a:r>
              <a:rPr lang="en-US" sz="2000" dirty="0"/>
              <a:t>”.  A notebook can be uploaded to a Google Drive page (with a few extra commands in the notebook to install the required packages). Opening the notebook will spin up a Python session in the cloud and let you run the notebook there, and display the results in your browser.</a:t>
            </a:r>
          </a:p>
        </p:txBody>
      </p:sp>
    </p:spTree>
    <p:extLst>
      <p:ext uri="{BB962C8B-B14F-4D97-AF65-F5344CB8AC3E}">
        <p14:creationId xmlns:p14="http://schemas.microsoft.com/office/powerpoint/2010/main" val="1831035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9FE-DBF9-BBD5-F6CD-B96DEDCF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814481" cy="467388"/>
          </a:xfrm>
        </p:spPr>
        <p:txBody>
          <a:bodyPr>
            <a:normAutofit/>
          </a:bodyPr>
          <a:lstStyle/>
          <a:p>
            <a:r>
              <a:rPr lang="en-US" sz="2400" dirty="0" err="1"/>
              <a:t>Jupyter</a:t>
            </a:r>
            <a:r>
              <a:rPr lang="en-US" sz="2400" dirty="0"/>
              <a:t> notebook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45316C-B70E-480D-9DF6-FEA08444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514"/>
            <a:ext cx="9258260" cy="57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D63C-EB5B-2D7F-39B4-E51EE60C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Future development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65914-B469-22F9-1698-C0E44B54D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More missions and datasets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Improved modeling tools (e.g. additional GEOPACK models, field line tracing)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More interactivity with plots (e.g. mousing over to get times and data values)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More wrappers for working with particle datasets for additional missions (e.g. THEMIS)</a:t>
            </a:r>
          </a:p>
        </p:txBody>
      </p:sp>
    </p:spTree>
    <p:extLst>
      <p:ext uri="{BB962C8B-B14F-4D97-AF65-F5344CB8AC3E}">
        <p14:creationId xmlns:p14="http://schemas.microsoft.com/office/powerpoint/2010/main" val="2772722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13859AB-53FD-CF54-4E3B-D1A6981FB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8" y="249279"/>
            <a:ext cx="11457663" cy="63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6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D0AD-9F98-3CB1-A5B6-6AA75199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PySPEDAS</a:t>
            </a:r>
            <a:r>
              <a:rPr lang="en-US" dirty="0"/>
              <a:t> example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F5A8-A042-79F8-8611-6740D8B1A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Github</a:t>
            </a:r>
            <a:r>
              <a:rPr lang="en-US" dirty="0"/>
              <a:t>, we have several repositories containing quite a few </a:t>
            </a:r>
            <a:r>
              <a:rPr lang="en-US" dirty="0" err="1"/>
              <a:t>Jupyter</a:t>
            </a:r>
            <a:r>
              <a:rPr lang="en-US" dirty="0"/>
              <a:t> notebooks:</a:t>
            </a:r>
          </a:p>
          <a:p>
            <a:pPr lvl="1"/>
            <a:r>
              <a:rPr lang="en-US" dirty="0" err="1"/>
              <a:t>PyTplot</a:t>
            </a:r>
            <a:r>
              <a:rPr lang="en-US" dirty="0"/>
              <a:t> and other tools: </a:t>
            </a:r>
            <a:r>
              <a:rPr lang="en-US" dirty="0">
                <a:hlinkClick r:id="rId2"/>
              </a:rPr>
              <a:t>https://github.com/spedas/pyspedas-examples</a:t>
            </a:r>
            <a:endParaRPr lang="en-US" dirty="0"/>
          </a:p>
          <a:p>
            <a:pPr lvl="1"/>
            <a:r>
              <a:rPr lang="en-US" dirty="0"/>
              <a:t>MMS examples: </a:t>
            </a:r>
            <a:r>
              <a:rPr lang="en-US" dirty="0">
                <a:hlinkClick r:id="rId3"/>
              </a:rPr>
              <a:t>https://github.com/spedas/mms-examples</a:t>
            </a:r>
            <a:endParaRPr lang="en-US" dirty="0"/>
          </a:p>
          <a:p>
            <a:pPr lvl="1"/>
            <a:r>
              <a:rPr lang="en-US" dirty="0"/>
              <a:t>THEMIS examples: </a:t>
            </a:r>
            <a:r>
              <a:rPr lang="en-US" dirty="0">
                <a:hlinkClick r:id="rId4"/>
              </a:rPr>
              <a:t>https://github.com/spedas/themis-examples</a:t>
            </a:r>
            <a:endParaRPr lang="en-US" dirty="0"/>
          </a:p>
          <a:p>
            <a:r>
              <a:rPr lang="en-US" dirty="0"/>
              <a:t>You can navigate to individual notebooks in the </a:t>
            </a:r>
            <a:r>
              <a:rPr lang="en-US" dirty="0" err="1"/>
              <a:t>Github</a:t>
            </a:r>
            <a:r>
              <a:rPr lang="en-US" dirty="0"/>
              <a:t> pages and download them – you don’t need to use Git or install the whole repository.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3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CA930AA-19B7-92E8-94DA-3DAC391B1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9" y="0"/>
            <a:ext cx="10506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FDF9803-A05E-CE3D-EA46-351FD454D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3" y="249279"/>
            <a:ext cx="11690093" cy="63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8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B36396-B825-C914-66FD-10463C2F9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7" y="0"/>
            <a:ext cx="10427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08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A959-CD11-B4C3-711A-C1D629C455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How to get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45C8-CE28-7E36-552D-C138381F01E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Documentation wiki: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hlinkClick r:id="rId2"/>
              </a:rPr>
              <a:t>http://spedas.org/wiki</a:t>
            </a:r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</a:rPr>
              <a:t>Also: https://pyspedas.readthedocs.io</a:t>
            </a:r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US" b="0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Github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issue tracker: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hlinkClick r:id="rId3"/>
              </a:rPr>
              <a:t>https://github.com/spedas/pyspedas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hlinkClick r:id="rId3"/>
              </a:rPr>
              <a:t>/issues</a:t>
            </a:r>
            <a:endParaRPr lang="en-US" kern="10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Email questions and pro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</a:rPr>
              <a:t>blem reports:  Themis_Science_Support@ssl.Berkeley.edu</a:t>
            </a:r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15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A32D-1C11-0219-FFDB-4CA824BA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Q &amp; A, live demo(?)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2171B-56D9-55C1-09C1-F87D10054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16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A959-CD11-B4C3-711A-C1D629C455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Times New Roman" panose="02020603050405020304" pitchFamily="18" charset="0"/>
              </a:rPr>
              <a:t>How to get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45C8-CE28-7E36-552D-C138381F01E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Documentation wiki: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hlinkClick r:id="rId2"/>
              </a:rPr>
              <a:t>http://spedas.org/wiki</a:t>
            </a:r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</a:rPr>
              <a:t>Also: https://pyspedas.readthedocs.io</a:t>
            </a:r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US" b="0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Github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issue tracker: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hlinkClick r:id="rId3"/>
              </a:rPr>
              <a:t>https://github.com/spedas/pyspedas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hlinkClick r:id="rId3"/>
              </a:rPr>
              <a:t>/issues</a:t>
            </a:r>
            <a:endParaRPr lang="en-US" kern="10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Email questions and pro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</a:rPr>
              <a:t>blem reports:  Themis_Science_Support@ssl.Berkeley.edu</a:t>
            </a:r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8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DDF012-99C2-FE01-0DA8-06EAD16A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27" y="140304"/>
            <a:ext cx="8966996" cy="65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8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33BA5F3-FE13-B0BE-E667-5A11388E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0" y="0"/>
            <a:ext cx="10456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3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A99097B-665E-2755-5C4A-E57FBFF9C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5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2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7177-234A-A302-2516-5791041A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5A1C-443E-2D62-EFCF-629374A14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Python 3.8 or later is required (current version is 3.11.4)</a:t>
            </a:r>
          </a:p>
          <a:p>
            <a:pPr lvl="1"/>
            <a:r>
              <a:rPr lang="en-US" dirty="0"/>
              <a:t>Some packages that </a:t>
            </a:r>
            <a:r>
              <a:rPr lang="en-US" dirty="0" err="1"/>
              <a:t>PySPEDAS</a:t>
            </a:r>
            <a:r>
              <a:rPr lang="en-US" dirty="0"/>
              <a:t> depends on may not be compatible or well-tested with 3.11; 3.10 might be a safer choice</a:t>
            </a:r>
          </a:p>
          <a:p>
            <a:r>
              <a:rPr lang="en-US" dirty="0"/>
              <a:t>python.org is a great place to start: downloads &amp; installation instructions, documentation, beginner’s guide</a:t>
            </a:r>
          </a:p>
          <a:p>
            <a:r>
              <a:rPr lang="en-US" dirty="0"/>
              <a:t>Another option (even if you already have a suitable Python installation!) is Anaconda (anaconda.com), which bundles the Python interpreter with additional scientific Python packages and other tools (including interactive development environments: highly recommended!)</a:t>
            </a:r>
          </a:p>
          <a:p>
            <a:r>
              <a:rPr lang="en-US" dirty="0"/>
              <a:t>It is fine to have multiple Python versions installed on the same system.</a:t>
            </a:r>
          </a:p>
        </p:txBody>
      </p:sp>
    </p:spTree>
    <p:extLst>
      <p:ext uri="{BB962C8B-B14F-4D97-AF65-F5344CB8AC3E}">
        <p14:creationId xmlns:p14="http://schemas.microsoft.com/office/powerpoint/2010/main" val="58076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1947</Words>
  <Application>Microsoft Macintosh PowerPoint</Application>
  <PresentationFormat>Widescreen</PresentationFormat>
  <Paragraphs>141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Consolas</vt:lpstr>
      <vt:lpstr>Lucida Console</vt:lpstr>
      <vt:lpstr>Times New Roman</vt:lpstr>
      <vt:lpstr>Office Theme</vt:lpstr>
      <vt:lpstr>Getting Started with PySPEDAS   </vt:lpstr>
      <vt:lpstr>Tutorial agenda</vt:lpstr>
      <vt:lpstr>PySPEDAS features and capabilities</vt:lpstr>
      <vt:lpstr>Future development plans</vt:lpstr>
      <vt:lpstr>How to get help</vt:lpstr>
      <vt:lpstr>PowerPoint Presentation</vt:lpstr>
      <vt:lpstr>PowerPoint Presentation</vt:lpstr>
      <vt:lpstr>PowerPoint Presentation</vt:lpstr>
      <vt:lpstr>Getting Python</vt:lpstr>
      <vt:lpstr>PowerPoint Presentation</vt:lpstr>
      <vt:lpstr>Python IDEs (interactive development environments</vt:lpstr>
      <vt:lpstr>PowerPoint Presentation</vt:lpstr>
      <vt:lpstr>PowerPoint Presentation</vt:lpstr>
      <vt:lpstr>Python virtual environments and package management</vt:lpstr>
      <vt:lpstr>Python virtual environments and package management</vt:lpstr>
      <vt:lpstr>Python virtual environments and package management</vt:lpstr>
      <vt:lpstr>How to get PySPEDAS</vt:lpstr>
      <vt:lpstr>PowerPoint Presentation</vt:lpstr>
      <vt:lpstr>PySPEDAS Concepts</vt:lpstr>
      <vt:lpstr>Using Load Routines</vt:lpstr>
      <vt:lpstr>Example 1: Load and plot THEMIS FGM data</vt:lpstr>
      <vt:lpstr>Example 1, PySPEDAS plot output</vt:lpstr>
      <vt:lpstr>Working with tplot variables</vt:lpstr>
      <vt:lpstr>Example 1A, tplot variables</vt:lpstr>
      <vt:lpstr>Example 1A, console output</vt:lpstr>
      <vt:lpstr>Example 1A, getting tplot variable metadata</vt:lpstr>
      <vt:lpstr>Example 1A, metadata console output</vt:lpstr>
      <vt:lpstr>Example 2, MMS FGM data</vt:lpstr>
      <vt:lpstr>Example 2, PySPEDAS plot output</vt:lpstr>
      <vt:lpstr>Example 3, MMS FEEPS data and spectrogram</vt:lpstr>
      <vt:lpstr>Example 3, PySPEDAS spectrogram plot</vt:lpstr>
      <vt:lpstr>Analysis tools: coordinate transformations</vt:lpstr>
      <vt:lpstr>Example 4: Coordinate transforms</vt:lpstr>
      <vt:lpstr>Example 4: console output</vt:lpstr>
      <vt:lpstr>Example 4: PySPEDAS plots</vt:lpstr>
      <vt:lpstr>Other analysis tools</vt:lpstr>
      <vt:lpstr>Jupyter notebooks</vt:lpstr>
      <vt:lpstr>Running Jupyter notebooks</vt:lpstr>
      <vt:lpstr>Jupyter notebook</vt:lpstr>
      <vt:lpstr>PowerPoint Presentation</vt:lpstr>
      <vt:lpstr>Additional PySPEDAS example notebooks</vt:lpstr>
      <vt:lpstr>PowerPoint Presentation</vt:lpstr>
      <vt:lpstr>PowerPoint Presentation</vt:lpstr>
      <vt:lpstr>PowerPoint Presentation</vt:lpstr>
      <vt:lpstr>How to get help</vt:lpstr>
      <vt:lpstr>Q &amp; A, live demo(?)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PySPEDAS For IDL Users  GEM 2023, San Diego CA June 15, 2023  </dc:title>
  <dc:creator>jameswilburlewis@outlook.com</dc:creator>
  <cp:lastModifiedBy>James Lewis</cp:lastModifiedBy>
  <cp:revision>8</cp:revision>
  <dcterms:created xsi:type="dcterms:W3CDTF">2023-06-06T23:09:30Z</dcterms:created>
  <dcterms:modified xsi:type="dcterms:W3CDTF">2023-10-05T19:06:57Z</dcterms:modified>
</cp:coreProperties>
</file>